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65" r:id="rId3"/>
    <p:sldId id="276" r:id="rId4"/>
    <p:sldId id="277" r:id="rId5"/>
    <p:sldId id="293" r:id="rId6"/>
    <p:sldId id="278" r:id="rId7"/>
    <p:sldId id="280" r:id="rId8"/>
    <p:sldId id="281" r:id="rId9"/>
    <p:sldId id="279" r:id="rId10"/>
    <p:sldId id="310" r:id="rId11"/>
    <p:sldId id="307" r:id="rId12"/>
    <p:sldId id="282" r:id="rId13"/>
    <p:sldId id="309" r:id="rId14"/>
    <p:sldId id="290" r:id="rId15"/>
    <p:sldId id="294" r:id="rId16"/>
    <p:sldId id="305" r:id="rId17"/>
    <p:sldId id="284" r:id="rId18"/>
    <p:sldId id="308" r:id="rId19"/>
    <p:sldId id="299" r:id="rId20"/>
    <p:sldId id="300" r:id="rId21"/>
    <p:sldId id="301" r:id="rId22"/>
    <p:sldId id="286" r:id="rId23"/>
    <p:sldId id="296" r:id="rId24"/>
    <p:sldId id="287" r:id="rId25"/>
    <p:sldId id="288" r:id="rId26"/>
    <p:sldId id="302" r:id="rId27"/>
    <p:sldId id="303" r:id="rId28"/>
    <p:sldId id="304" r:id="rId29"/>
    <p:sldId id="297" r:id="rId30"/>
    <p:sldId id="283" r:id="rId31"/>
    <p:sldId id="292" r:id="rId32"/>
    <p:sldId id="291" r:id="rId33"/>
    <p:sldId id="298" r:id="rId34"/>
    <p:sldId id="295" r:id="rId35"/>
    <p:sldId id="275" r:id="rId36"/>
    <p:sldId id="289" r:id="rId37"/>
    <p:sldId id="306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lker chi" initials="wc" lastIdx="2" clrIdx="0">
    <p:extLst>
      <p:ext uri="{19B8F6BF-5375-455C-9EA6-DF929625EA0E}">
        <p15:presenceInfo xmlns:p15="http://schemas.microsoft.com/office/powerpoint/2012/main" userId="deebca31f551dd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33CCFF"/>
    <a:srgbClr val="FF9933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9" autoAdjust="0"/>
    <p:restoredTop sz="74529" autoAdjust="0"/>
  </p:normalViewPr>
  <p:slideViewPr>
    <p:cSldViewPr snapToGrid="0" showGuides="1">
      <p:cViewPr varScale="1">
        <p:scale>
          <a:sx n="78" d="100"/>
          <a:sy n="78" d="100"/>
        </p:scale>
        <p:origin x="1176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12.01.2024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12.01.2024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figures/images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Introduction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0012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4292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is better, minimize MSE loss </a:t>
            </a:r>
          </a:p>
          <a:p>
            <a:r>
              <a:rPr lang="en-US" dirty="0"/>
              <a:t>Different training ratio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0980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8853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detail</a:t>
            </a:r>
          </a:p>
          <a:p>
            <a:r>
              <a:rPr lang="en-US" dirty="0"/>
              <a:t>SIGN is better?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6016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detail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Pinn disadvantage in detail 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5967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box – </a:t>
            </a:r>
            <a:r>
              <a:rPr lang="en-US" dirty="0" err="1"/>
              <a:t>Galerkin</a:t>
            </a:r>
            <a:r>
              <a:rPr lang="en-US" dirty="0"/>
              <a:t> matrix</a:t>
            </a:r>
          </a:p>
          <a:p>
            <a:endParaRPr lang="en-US" dirty="0"/>
          </a:p>
          <a:p>
            <a:r>
              <a:rPr lang="en-US" dirty="0"/>
              <a:t>Ground truth - prediction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1809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detail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0506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  <a:p>
            <a:r>
              <a:rPr lang="en-US" dirty="0" err="1"/>
              <a:t>Summerize</a:t>
            </a:r>
            <a:r>
              <a:rPr lang="en-US" dirty="0"/>
              <a:t> what I did </a:t>
            </a:r>
          </a:p>
          <a:p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5568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3997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many works on the element graph. I picked out two of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the first one, they encode the boundary information, node coordinate, external force as well as material properties into node feature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the second one, to handle the Dirichlet boundary condition, they use a fully connected bi-partite graph.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connect each boundary element with each inner elements.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7952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for the </a:t>
            </a:r>
            <a:r>
              <a:rPr lang="en-US" dirty="0" err="1"/>
              <a:t>vertice</a:t>
            </a:r>
            <a:r>
              <a:rPr lang="en-US" dirty="0"/>
              <a:t> graph. </a:t>
            </a:r>
          </a:p>
          <a:p>
            <a:endParaRPr lang="en-US" dirty="0"/>
          </a:p>
          <a:p>
            <a:r>
              <a:rPr lang="en-US" dirty="0"/>
              <a:t>The first work focus mainly on the truss dataset, which can be easily converted to graph. Since the </a:t>
            </a:r>
            <a:r>
              <a:rPr lang="en-US" dirty="0" err="1"/>
              <a:t>vertice</a:t>
            </a:r>
            <a:r>
              <a:rPr lang="en-US" dirty="0"/>
              <a:t> graph is more close to the form of the linear </a:t>
            </a:r>
            <a:r>
              <a:rPr lang="en-US" dirty="0" err="1"/>
              <a:t>elasiticity</a:t>
            </a:r>
            <a:r>
              <a:rPr lang="en-US" dirty="0"/>
              <a:t>, they could compute the physical loss by computing  the difference between the left and right side of the linear system.</a:t>
            </a:r>
          </a:p>
          <a:p>
            <a:endParaRPr lang="en-US" dirty="0"/>
          </a:p>
          <a:p>
            <a:r>
              <a:rPr lang="en-US" dirty="0"/>
              <a:t>The second work is more generalized, it could be applied to any element mesh, for example, the triangle mesh and the tetrahedron mesh. They use a weak form physical loss to compute the residual from the prediction of the </a:t>
            </a:r>
            <a:r>
              <a:rPr lang="en-US" dirty="0" err="1"/>
              <a:t>gnn</a:t>
            </a:r>
            <a:r>
              <a:rPr lang="en-US" dirty="0"/>
              <a:t> model. For the Dirichlet boundary condition, they simply set the boundary prediction to 0 for zero boundary.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2073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 and differentiable assemble method</a:t>
            </a:r>
          </a:p>
          <a:p>
            <a:endParaRPr lang="en-US" dirty="0"/>
          </a:p>
          <a:p>
            <a:r>
              <a:rPr lang="en-US" dirty="0"/>
              <a:t>Example 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176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 and differentiable assemble method</a:t>
            </a:r>
          </a:p>
          <a:p>
            <a:endParaRPr lang="en-US" dirty="0"/>
          </a:p>
          <a:p>
            <a:r>
              <a:rPr lang="en-US" dirty="0"/>
              <a:t>Example 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1812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 and differentiable assemble method</a:t>
            </a:r>
          </a:p>
          <a:p>
            <a:endParaRPr lang="en-US" dirty="0"/>
          </a:p>
          <a:p>
            <a:r>
              <a:rPr lang="en-US" dirty="0"/>
              <a:t>Example 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9425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Biparitte</a:t>
            </a:r>
            <a:r>
              <a:rPr lang="en-US" dirty="0"/>
              <a:t> Graph Definition and Example</a:t>
            </a:r>
          </a:p>
          <a:p>
            <a:r>
              <a:rPr lang="en-US" dirty="0"/>
              <a:t>Bipartite GNN  detail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9901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Biparitte</a:t>
            </a:r>
            <a:r>
              <a:rPr lang="en-US" dirty="0"/>
              <a:t> Graph Definition and Example</a:t>
            </a:r>
          </a:p>
          <a:p>
            <a:r>
              <a:rPr lang="en-US" dirty="0"/>
              <a:t>Bipartite GNN  detail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4388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Experiments Directly</a:t>
            </a:r>
            <a:endParaRPr lang="en-CH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346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zh-CN" altLang="en-US" noProof="0"/>
              <a:t>单击图标添加表格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zh-CN" altLang="en-US" noProof="0"/>
              <a:t>单击图标添加图片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73.png"/><Relationship Id="rId11" Type="http://schemas.openxmlformats.org/officeDocument/2006/relationships/image" Target="../media/image70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Learning Structural Dynamics with GNN</a:t>
            </a:r>
            <a:endParaRPr lang="de-CH" dirty="0"/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1F3DDB2C-FCCE-3A58-98AB-D880D303E7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3769" b="23769"/>
          <a:stretch>
            <a:fillRect/>
          </a:stretch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Mingyuan Chi</a:t>
            </a:r>
          </a:p>
          <a:p>
            <a:r>
              <a:rPr lang="de-DE" dirty="0"/>
              <a:t>Semester Project</a:t>
            </a:r>
          </a:p>
          <a:p>
            <a:r>
              <a:rPr lang="de-DE" dirty="0"/>
              <a:t>12. 01 2024, Zürich</a:t>
            </a:r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37154" y="316800"/>
            <a:ext cx="2659295" cy="360000"/>
          </a:xfrm>
        </p:spPr>
        <p:txBody>
          <a:bodyPr/>
          <a:lstStyle/>
          <a:p>
            <a:r>
              <a:rPr lang="de-DE" dirty="0"/>
              <a:t>Department of Mathematics</a:t>
            </a:r>
          </a:p>
          <a:p>
            <a:r>
              <a:rPr lang="de-DE" dirty="0"/>
              <a:t>Computational Science Engineering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8"/>
    </mc:Choice>
    <mc:Fallback xmlns="">
      <p:transition spd="slow" advTm="107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Methodology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412875"/>
            <a:ext cx="4606030" cy="508757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Fast Assemble</a:t>
            </a:r>
            <a:endParaRPr lang="de-DE" b="1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F903449A-4DB0-413D-6F0E-6B281D149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131" y="1682848"/>
            <a:ext cx="6548219" cy="51651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6BEE4E3B-714C-C2E2-CEA8-564373A4E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757" y="2817887"/>
            <a:ext cx="4548828" cy="222954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E07C90CB-D793-CFAC-8C46-2B6D6D76A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754" y="2642905"/>
            <a:ext cx="3521804" cy="270510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89DDCD25-9385-28B7-2885-7970EC234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0" y="5450153"/>
            <a:ext cx="1543274" cy="48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1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80"/>
    </mc:Choice>
    <mc:Fallback xmlns="">
      <p:transition spd="slow" advTm="1838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Methodology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05C2F19-ED98-66DD-54FC-84CFDF6126E1}"/>
              </a:ext>
            </a:extLst>
          </p:cNvPr>
          <p:cNvSpPr txBox="1"/>
          <p:nvPr/>
        </p:nvSpPr>
        <p:spPr>
          <a:xfrm>
            <a:off x="1086234" y="2130624"/>
            <a:ext cx="341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Reverse Problem</a:t>
            </a:r>
            <a:endParaRPr lang="en-CH" b="1" dirty="0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F911383E-41D1-8E88-1771-771A9C4B6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2903426"/>
            <a:ext cx="2143424" cy="962159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C518846C-4972-38E5-953B-32F4CB1CA491}"/>
              </a:ext>
            </a:extLst>
          </p:cNvPr>
          <p:cNvSpPr txBox="1"/>
          <p:nvPr/>
        </p:nvSpPr>
        <p:spPr>
          <a:xfrm>
            <a:off x="7055432" y="2130624"/>
            <a:ext cx="341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Forward Problem</a:t>
            </a:r>
            <a:endParaRPr lang="en-CH" b="1" dirty="0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78B57EBC-3857-080F-4522-AB159F08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158" y="3073549"/>
            <a:ext cx="1924319" cy="533474"/>
          </a:xfrm>
          <a:prstGeom prst="rect">
            <a:avLst/>
          </a:prstGeom>
        </p:spPr>
      </p:pic>
      <p:sp>
        <p:nvSpPr>
          <p:cNvPr id="63" name="Inhaltsplatzhalter 2">
            <a:extLst>
              <a:ext uri="{FF2B5EF4-FFF2-40B4-BE49-F238E27FC236}">
                <a16:creationId xmlns:a16="http://schemas.microsoft.com/office/drawing/2014/main" id="{342B3A9F-3EE5-305D-6906-2FFE2B894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863" y="4282663"/>
            <a:ext cx="5212007" cy="36933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 Condense Equivalent Architecture(SCEA)</a:t>
            </a:r>
            <a:endParaRPr lang="de-DE" b="1" dirty="0"/>
          </a:p>
        </p:txBody>
      </p:sp>
      <p:sp>
        <p:nvSpPr>
          <p:cNvPr id="64" name="Inhaltsplatzhalter 2">
            <a:extLst>
              <a:ext uri="{FF2B5EF4-FFF2-40B4-BE49-F238E27FC236}">
                <a16:creationId xmlns:a16="http://schemas.microsoft.com/office/drawing/2014/main" id="{A055FD8F-84EC-D8B8-8A23-CA91050A5D61}"/>
              </a:ext>
            </a:extLst>
          </p:cNvPr>
          <p:cNvSpPr txBox="1">
            <a:spLocks/>
          </p:cNvSpPr>
          <p:nvPr/>
        </p:nvSpPr>
        <p:spPr>
          <a:xfrm>
            <a:off x="6692843" y="4205333"/>
            <a:ext cx="4606030" cy="5087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 err="1"/>
              <a:t>Galerkin</a:t>
            </a:r>
            <a:r>
              <a:rPr lang="en-US" altLang="zh-CN" b="1" dirty="0"/>
              <a:t> </a:t>
            </a:r>
            <a:r>
              <a:rPr lang="en-US" altLang="zh-CN" b="1" dirty="0" err="1"/>
              <a:t>Equivelant</a:t>
            </a:r>
            <a:r>
              <a:rPr lang="en-US" altLang="zh-CN" b="1" dirty="0"/>
              <a:t> Architecture (GEA)</a:t>
            </a:r>
            <a:endParaRPr lang="de-DE" b="1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ABF9D6B-B874-5ED5-965A-2BB8843A17B1}"/>
              </a:ext>
            </a:extLst>
          </p:cNvPr>
          <p:cNvSpPr txBox="1"/>
          <p:nvPr/>
        </p:nvSpPr>
        <p:spPr>
          <a:xfrm>
            <a:off x="3827182" y="1082798"/>
            <a:ext cx="83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FEM</a:t>
            </a:r>
            <a:endParaRPr lang="en-CH" sz="2400" b="1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ABE508F-E7A5-413A-A212-A88956470143}"/>
              </a:ext>
            </a:extLst>
          </p:cNvPr>
          <p:cNvSpPr txBox="1"/>
          <p:nvPr/>
        </p:nvSpPr>
        <p:spPr>
          <a:xfrm>
            <a:off x="6477305" y="1080529"/>
            <a:ext cx="1801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MPNN</a:t>
            </a:r>
            <a:endParaRPr lang="en-CH" sz="2400" b="1" dirty="0"/>
          </a:p>
        </p:txBody>
      </p:sp>
      <p:sp>
        <p:nvSpPr>
          <p:cNvPr id="67" name="箭头: 左右 66">
            <a:extLst>
              <a:ext uri="{FF2B5EF4-FFF2-40B4-BE49-F238E27FC236}">
                <a16:creationId xmlns:a16="http://schemas.microsoft.com/office/drawing/2014/main" id="{6DD6A95B-F0BC-170D-FE89-4D061505126B}"/>
              </a:ext>
            </a:extLst>
          </p:cNvPr>
          <p:cNvSpPr/>
          <p:nvPr/>
        </p:nvSpPr>
        <p:spPr>
          <a:xfrm>
            <a:off x="5179555" y="1222453"/>
            <a:ext cx="812118" cy="165697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0159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80"/>
    </mc:Choice>
    <mc:Fallback xmlns="">
      <p:transition spd="slow" advTm="18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8" grpId="0"/>
      <p:bldP spid="63" grpId="0" build="p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Methodology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941340"/>
            <a:ext cx="5576130" cy="5087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 Condense Equivalent Architecture(SCEA)</a:t>
            </a:r>
            <a:endParaRPr lang="de-DE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F75C94-2BB5-B20B-672B-0A0AC74B1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56" y="1570817"/>
            <a:ext cx="2378136" cy="5569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2126E7-5AF7-DD32-617C-209D48A869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85" y="2248499"/>
            <a:ext cx="4374720" cy="4797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39666F-9AF2-65E9-14BD-51D87F1E69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568" y="2085629"/>
            <a:ext cx="3087124" cy="4634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A8F795-9300-5849-8ED3-E819A4EFD2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150" y="1542465"/>
            <a:ext cx="3185960" cy="490746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B0C1F57D-0803-A397-6CC8-A199FD15D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7050" y="3107071"/>
            <a:ext cx="6121834" cy="30823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659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1"/>
    </mc:Choice>
    <mc:Fallback xmlns="">
      <p:transition spd="slow" advTm="2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B19920F7-AC92-B240-58D8-A2002C0465EB}"/>
              </a:ext>
            </a:extLst>
          </p:cNvPr>
          <p:cNvCxnSpPr>
            <a:cxnSpLocks/>
            <a:endCxn id="171" idx="1"/>
          </p:cNvCxnSpPr>
          <p:nvPr/>
        </p:nvCxnSpPr>
        <p:spPr>
          <a:xfrm>
            <a:off x="7531350" y="2507069"/>
            <a:ext cx="1513706" cy="181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5BFAF0C9-F5FD-4427-5B87-99903EEA98C0}"/>
              </a:ext>
            </a:extLst>
          </p:cNvPr>
          <p:cNvCxnSpPr>
            <a:cxnSpLocks/>
            <a:stCxn id="11" idx="6"/>
            <a:endCxn id="160" idx="1"/>
          </p:cNvCxnSpPr>
          <p:nvPr/>
        </p:nvCxnSpPr>
        <p:spPr>
          <a:xfrm>
            <a:off x="7493100" y="3040878"/>
            <a:ext cx="1551956" cy="246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729AD82E-E1E4-FBDC-B554-5F00A8F967E6}"/>
              </a:ext>
            </a:extLst>
          </p:cNvPr>
          <p:cNvCxnSpPr>
            <a:cxnSpLocks/>
            <a:stCxn id="13" idx="6"/>
            <a:endCxn id="154" idx="1"/>
          </p:cNvCxnSpPr>
          <p:nvPr/>
        </p:nvCxnSpPr>
        <p:spPr>
          <a:xfrm>
            <a:off x="7493100" y="4096904"/>
            <a:ext cx="15519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187A7F5E-C66F-9657-7805-0EECD386B0CB}"/>
              </a:ext>
            </a:extLst>
          </p:cNvPr>
          <p:cNvCxnSpPr>
            <a:cxnSpLocks/>
            <a:stCxn id="12" idx="6"/>
            <a:endCxn id="157" idx="1"/>
          </p:cNvCxnSpPr>
          <p:nvPr/>
        </p:nvCxnSpPr>
        <p:spPr>
          <a:xfrm>
            <a:off x="7493100" y="3568891"/>
            <a:ext cx="1551956" cy="65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0C557A31-A66F-DBA3-D2CE-88C3E2F065FA}"/>
              </a:ext>
            </a:extLst>
          </p:cNvPr>
          <p:cNvCxnSpPr>
            <a:cxnSpLocks/>
            <a:stCxn id="14" idx="6"/>
            <a:endCxn id="148" idx="1"/>
          </p:cNvCxnSpPr>
          <p:nvPr/>
        </p:nvCxnSpPr>
        <p:spPr>
          <a:xfrm>
            <a:off x="7480450" y="4622305"/>
            <a:ext cx="15646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674743E2-A225-081C-F17D-5597A82931F4}"/>
              </a:ext>
            </a:extLst>
          </p:cNvPr>
          <p:cNvCxnSpPr>
            <a:stCxn id="133" idx="3"/>
            <a:endCxn id="20" idx="2"/>
          </p:cNvCxnSpPr>
          <p:nvPr/>
        </p:nvCxnSpPr>
        <p:spPr>
          <a:xfrm flipV="1">
            <a:off x="2853605" y="4354391"/>
            <a:ext cx="1767507" cy="259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AB6F76D4-D144-FDD5-1AE8-F93213D51BD3}"/>
              </a:ext>
            </a:extLst>
          </p:cNvPr>
          <p:cNvCxnSpPr>
            <a:stCxn id="132" idx="3"/>
            <a:endCxn id="19" idx="2"/>
          </p:cNvCxnSpPr>
          <p:nvPr/>
        </p:nvCxnSpPr>
        <p:spPr>
          <a:xfrm flipV="1">
            <a:off x="2866403" y="3828990"/>
            <a:ext cx="1767359" cy="212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EEAEA73D-DE3A-8680-5DFB-35167C800CD5}"/>
              </a:ext>
            </a:extLst>
          </p:cNvPr>
          <p:cNvCxnSpPr>
            <a:cxnSpLocks/>
            <a:stCxn id="131" idx="3"/>
            <a:endCxn id="18" idx="2"/>
          </p:cNvCxnSpPr>
          <p:nvPr/>
        </p:nvCxnSpPr>
        <p:spPr>
          <a:xfrm flipV="1">
            <a:off x="2856010" y="3300977"/>
            <a:ext cx="1777752" cy="216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9A9C3FD9-BA5C-B2C6-2F50-67D9712FE032}"/>
              </a:ext>
            </a:extLst>
          </p:cNvPr>
          <p:cNvCxnSpPr>
            <a:stCxn id="130" idx="3"/>
            <a:endCxn id="16" idx="2"/>
          </p:cNvCxnSpPr>
          <p:nvPr/>
        </p:nvCxnSpPr>
        <p:spPr>
          <a:xfrm>
            <a:off x="2853605" y="2772964"/>
            <a:ext cx="17801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3C1050DC-5B32-F23F-8149-555FCE02F493}"/>
              </a:ext>
            </a:extLst>
          </p:cNvPr>
          <p:cNvCxnSpPr>
            <a:cxnSpLocks/>
            <a:stCxn id="20" idx="6"/>
            <a:endCxn id="12" idx="2"/>
          </p:cNvCxnSpPr>
          <p:nvPr/>
        </p:nvCxnSpPr>
        <p:spPr>
          <a:xfrm flipV="1">
            <a:off x="4837112" y="3568891"/>
            <a:ext cx="2439988" cy="7855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901CDC2-4AA7-F686-7D90-EB0278BBBD1F}"/>
              </a:ext>
            </a:extLst>
          </p:cNvPr>
          <p:cNvCxnSpPr>
            <a:cxnSpLocks/>
            <a:stCxn id="20" idx="6"/>
            <a:endCxn id="11" idx="2"/>
          </p:cNvCxnSpPr>
          <p:nvPr/>
        </p:nvCxnSpPr>
        <p:spPr>
          <a:xfrm flipV="1">
            <a:off x="4837112" y="3040878"/>
            <a:ext cx="2439988" cy="13135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1BBBE8E5-E91F-B0DB-CBD6-225CE7602699}"/>
              </a:ext>
            </a:extLst>
          </p:cNvPr>
          <p:cNvCxnSpPr>
            <a:cxnSpLocks/>
            <a:stCxn id="20" idx="6"/>
            <a:endCxn id="3" idx="2"/>
          </p:cNvCxnSpPr>
          <p:nvPr/>
        </p:nvCxnSpPr>
        <p:spPr>
          <a:xfrm flipV="1">
            <a:off x="4837112" y="2512865"/>
            <a:ext cx="2427338" cy="18415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C3806EB0-7F67-56A6-609C-16953A018A58}"/>
              </a:ext>
            </a:extLst>
          </p:cNvPr>
          <p:cNvCxnSpPr>
            <a:cxnSpLocks/>
            <a:stCxn id="19" idx="6"/>
            <a:endCxn id="11" idx="2"/>
          </p:cNvCxnSpPr>
          <p:nvPr/>
        </p:nvCxnSpPr>
        <p:spPr>
          <a:xfrm flipV="1">
            <a:off x="4849762" y="3040878"/>
            <a:ext cx="2427338" cy="7881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3E153292-7586-ADAD-74B3-B4C9B6D0FE8E}"/>
              </a:ext>
            </a:extLst>
          </p:cNvPr>
          <p:cNvCxnSpPr>
            <a:cxnSpLocks/>
            <a:stCxn id="19" idx="6"/>
            <a:endCxn id="3" idx="2"/>
          </p:cNvCxnSpPr>
          <p:nvPr/>
        </p:nvCxnSpPr>
        <p:spPr>
          <a:xfrm flipV="1">
            <a:off x="4849762" y="2512865"/>
            <a:ext cx="2414688" cy="13161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5670D70-B95D-970D-21EF-BCF4CC050E22}"/>
              </a:ext>
            </a:extLst>
          </p:cNvPr>
          <p:cNvCxnSpPr>
            <a:cxnSpLocks/>
            <a:stCxn id="19" idx="6"/>
            <a:endCxn id="14" idx="2"/>
          </p:cNvCxnSpPr>
          <p:nvPr/>
        </p:nvCxnSpPr>
        <p:spPr>
          <a:xfrm>
            <a:off x="4849762" y="3828990"/>
            <a:ext cx="2414688" cy="7933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FDD81BB9-7790-99C5-FCD3-18B1F519F685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>
            <a:off x="4849762" y="3300977"/>
            <a:ext cx="2414688" cy="13213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EB0D4C33-C24A-8B0C-BCE0-D0EB0580FA5A}"/>
              </a:ext>
            </a:extLst>
          </p:cNvPr>
          <p:cNvCxnSpPr>
            <a:cxnSpLocks/>
            <a:stCxn id="18" idx="6"/>
            <a:endCxn id="13" idx="2"/>
          </p:cNvCxnSpPr>
          <p:nvPr/>
        </p:nvCxnSpPr>
        <p:spPr>
          <a:xfrm>
            <a:off x="4849762" y="3300977"/>
            <a:ext cx="2427338" cy="7959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3FE0B628-3E31-1DFA-513A-691DB33C091F}"/>
              </a:ext>
            </a:extLst>
          </p:cNvPr>
          <p:cNvCxnSpPr>
            <a:cxnSpLocks/>
            <a:stCxn id="18" idx="6"/>
            <a:endCxn id="3" idx="2"/>
          </p:cNvCxnSpPr>
          <p:nvPr/>
        </p:nvCxnSpPr>
        <p:spPr>
          <a:xfrm flipV="1">
            <a:off x="4849762" y="2512865"/>
            <a:ext cx="2414688" cy="7881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4128878-F090-2EA9-E97B-0B273102987B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>
          <a:xfrm>
            <a:off x="4849762" y="2772964"/>
            <a:ext cx="2414688" cy="18493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B45B391-7FC4-873E-004A-1AF1D1B28C03}"/>
              </a:ext>
            </a:extLst>
          </p:cNvPr>
          <p:cNvCxnSpPr>
            <a:cxnSpLocks/>
            <a:stCxn id="16" idx="6"/>
            <a:endCxn id="12" idx="2"/>
          </p:cNvCxnSpPr>
          <p:nvPr/>
        </p:nvCxnSpPr>
        <p:spPr>
          <a:xfrm>
            <a:off x="4849762" y="2772964"/>
            <a:ext cx="2427338" cy="7959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3053AD1-8B82-A6CE-C8CF-0ADD924D1E28}"/>
              </a:ext>
            </a:extLst>
          </p:cNvPr>
          <p:cNvCxnSpPr>
            <a:cxnSpLocks/>
            <a:stCxn id="16" idx="6"/>
            <a:endCxn id="13" idx="2"/>
          </p:cNvCxnSpPr>
          <p:nvPr/>
        </p:nvCxnSpPr>
        <p:spPr>
          <a:xfrm>
            <a:off x="4849762" y="2772964"/>
            <a:ext cx="2427338" cy="1323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7BBC5BA-7F02-5FBC-A14D-B23095C8F279}"/>
              </a:ext>
            </a:extLst>
          </p:cNvPr>
          <p:cNvCxnSpPr>
            <a:cxnSpLocks/>
            <a:stCxn id="20" idx="6"/>
            <a:endCxn id="13" idx="2"/>
          </p:cNvCxnSpPr>
          <p:nvPr/>
        </p:nvCxnSpPr>
        <p:spPr>
          <a:xfrm flipV="1">
            <a:off x="4837112" y="4096904"/>
            <a:ext cx="2439988" cy="257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E0D716C-BB1E-B125-307A-907D4AA7AFDF}"/>
              </a:ext>
            </a:extLst>
          </p:cNvPr>
          <p:cNvCxnSpPr>
            <a:cxnSpLocks/>
            <a:stCxn id="20" idx="6"/>
            <a:endCxn id="14" idx="2"/>
          </p:cNvCxnSpPr>
          <p:nvPr/>
        </p:nvCxnSpPr>
        <p:spPr>
          <a:xfrm>
            <a:off x="4837112" y="4354391"/>
            <a:ext cx="2427338" cy="2679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7962C9E-DD3F-97AF-6E5D-CFA875B8754D}"/>
              </a:ext>
            </a:extLst>
          </p:cNvPr>
          <p:cNvCxnSpPr>
            <a:cxnSpLocks/>
            <a:stCxn id="19" idx="6"/>
            <a:endCxn id="13" idx="2"/>
          </p:cNvCxnSpPr>
          <p:nvPr/>
        </p:nvCxnSpPr>
        <p:spPr>
          <a:xfrm>
            <a:off x="4849762" y="3828990"/>
            <a:ext cx="2427338" cy="2679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B01C0F3-D4F0-1050-3538-24BE2FF632E0}"/>
              </a:ext>
            </a:extLst>
          </p:cNvPr>
          <p:cNvCxnSpPr>
            <a:cxnSpLocks/>
            <a:stCxn id="19" idx="6"/>
            <a:endCxn id="12" idx="2"/>
          </p:cNvCxnSpPr>
          <p:nvPr/>
        </p:nvCxnSpPr>
        <p:spPr>
          <a:xfrm flipV="1">
            <a:off x="4849762" y="3568891"/>
            <a:ext cx="2427338" cy="2600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A3B3ED1-DBF8-62CF-AC71-F884AD42671D}"/>
              </a:ext>
            </a:extLst>
          </p:cNvPr>
          <p:cNvCxnSpPr>
            <a:cxnSpLocks/>
            <a:stCxn id="18" idx="6"/>
            <a:endCxn id="12" idx="2"/>
          </p:cNvCxnSpPr>
          <p:nvPr/>
        </p:nvCxnSpPr>
        <p:spPr>
          <a:xfrm>
            <a:off x="4849762" y="3300977"/>
            <a:ext cx="2427338" cy="2679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436BDF4-DCD8-66E7-B716-449EBD76312C}"/>
              </a:ext>
            </a:extLst>
          </p:cNvPr>
          <p:cNvCxnSpPr>
            <a:cxnSpLocks/>
            <a:stCxn id="18" idx="6"/>
            <a:endCxn id="11" idx="2"/>
          </p:cNvCxnSpPr>
          <p:nvPr/>
        </p:nvCxnSpPr>
        <p:spPr>
          <a:xfrm flipV="1">
            <a:off x="4849762" y="3040878"/>
            <a:ext cx="2427338" cy="2600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AD4C9E9-10F3-AE56-738D-FF7A37B5B1F9}"/>
              </a:ext>
            </a:extLst>
          </p:cNvPr>
          <p:cNvCxnSpPr>
            <a:cxnSpLocks/>
            <a:stCxn id="16" idx="6"/>
            <a:endCxn id="11" idx="2"/>
          </p:cNvCxnSpPr>
          <p:nvPr/>
        </p:nvCxnSpPr>
        <p:spPr>
          <a:xfrm>
            <a:off x="4849762" y="2772964"/>
            <a:ext cx="2427338" cy="2679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BEC879B-26A3-CA88-08F9-463857EA0758}"/>
              </a:ext>
            </a:extLst>
          </p:cNvPr>
          <p:cNvCxnSpPr>
            <a:stCxn id="16" idx="6"/>
            <a:endCxn id="3" idx="2"/>
          </p:cNvCxnSpPr>
          <p:nvPr/>
        </p:nvCxnSpPr>
        <p:spPr>
          <a:xfrm flipV="1">
            <a:off x="4849762" y="2512865"/>
            <a:ext cx="2414688" cy="2600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Methodology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941340"/>
            <a:ext cx="5576130" cy="5087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 Condense Equivalent Architecture(SCEA)</a:t>
            </a:r>
            <a:endParaRPr lang="de-DE" b="1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182EFFD-8ABD-4136-8E95-765B00BE809B}"/>
              </a:ext>
            </a:extLst>
          </p:cNvPr>
          <p:cNvSpPr/>
          <p:nvPr/>
        </p:nvSpPr>
        <p:spPr>
          <a:xfrm>
            <a:off x="7264450" y="2404865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D2E0914-9E96-7923-1428-24B8E536B9C0}"/>
              </a:ext>
            </a:extLst>
          </p:cNvPr>
          <p:cNvSpPr/>
          <p:nvPr/>
        </p:nvSpPr>
        <p:spPr>
          <a:xfrm>
            <a:off x="7277100" y="2932878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BB4D9F1-0413-13A6-957B-BC4389BE0193}"/>
              </a:ext>
            </a:extLst>
          </p:cNvPr>
          <p:cNvSpPr/>
          <p:nvPr/>
        </p:nvSpPr>
        <p:spPr>
          <a:xfrm>
            <a:off x="7277100" y="3460891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5E94A18-7072-9C08-38CF-91E44B0F50A8}"/>
              </a:ext>
            </a:extLst>
          </p:cNvPr>
          <p:cNvSpPr/>
          <p:nvPr/>
        </p:nvSpPr>
        <p:spPr>
          <a:xfrm>
            <a:off x="7277100" y="3988904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6C68D58-E2AC-0B0D-672C-4C3B953049F4}"/>
              </a:ext>
            </a:extLst>
          </p:cNvPr>
          <p:cNvSpPr/>
          <p:nvPr/>
        </p:nvSpPr>
        <p:spPr>
          <a:xfrm>
            <a:off x="7264450" y="4514305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2351B4E-B9B0-E304-D348-2700B23040B0}"/>
              </a:ext>
            </a:extLst>
          </p:cNvPr>
          <p:cNvSpPr/>
          <p:nvPr/>
        </p:nvSpPr>
        <p:spPr>
          <a:xfrm>
            <a:off x="4633762" y="2664964"/>
            <a:ext cx="216000" cy="216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F571173-0121-B6CB-10D6-A73EF48BCF48}"/>
              </a:ext>
            </a:extLst>
          </p:cNvPr>
          <p:cNvSpPr/>
          <p:nvPr/>
        </p:nvSpPr>
        <p:spPr>
          <a:xfrm>
            <a:off x="4633762" y="3192977"/>
            <a:ext cx="216000" cy="216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6916842-CFE3-728E-6B7D-AF977881DC74}"/>
              </a:ext>
            </a:extLst>
          </p:cNvPr>
          <p:cNvSpPr/>
          <p:nvPr/>
        </p:nvSpPr>
        <p:spPr>
          <a:xfrm>
            <a:off x="4633762" y="3720990"/>
            <a:ext cx="216000" cy="216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E8A2E29-6EB6-61D2-0E6C-2FE1AF8CE08F}"/>
              </a:ext>
            </a:extLst>
          </p:cNvPr>
          <p:cNvSpPr/>
          <p:nvPr/>
        </p:nvSpPr>
        <p:spPr>
          <a:xfrm>
            <a:off x="4621112" y="4246391"/>
            <a:ext cx="216000" cy="216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2BE045B-6EB4-BE49-81F2-F85D7B132380}"/>
              </a:ext>
            </a:extLst>
          </p:cNvPr>
          <p:cNvSpPr/>
          <p:nvPr/>
        </p:nvSpPr>
        <p:spPr>
          <a:xfrm>
            <a:off x="3402830" y="2483740"/>
            <a:ext cx="933450" cy="2246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MLP</a:t>
            </a:r>
            <a:endParaRPr lang="en-CH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051EA64-8BA6-AE7F-9667-EC9AB6493D84}"/>
              </a:ext>
            </a:extLst>
          </p:cNvPr>
          <p:cNvSpPr/>
          <p:nvPr/>
        </p:nvSpPr>
        <p:spPr>
          <a:xfrm>
            <a:off x="7813675" y="2273523"/>
            <a:ext cx="933450" cy="2667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MLP</a:t>
            </a:r>
            <a:endParaRPr lang="en-CH" dirty="0"/>
          </a:p>
        </p:txBody>
      </p:sp>
      <p:sp>
        <p:nvSpPr>
          <p:cNvPr id="87" name="箭头: 右 86">
            <a:extLst>
              <a:ext uri="{FF2B5EF4-FFF2-40B4-BE49-F238E27FC236}">
                <a16:creationId xmlns:a16="http://schemas.microsoft.com/office/drawing/2014/main" id="{E612796E-69D5-55C3-E506-10D091D3F567}"/>
              </a:ext>
            </a:extLst>
          </p:cNvPr>
          <p:cNvSpPr/>
          <p:nvPr/>
        </p:nvSpPr>
        <p:spPr>
          <a:xfrm>
            <a:off x="4724500" y="1815627"/>
            <a:ext cx="1981200" cy="22122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46543DAD-7BD7-FF88-8013-4BCC0762AA43}"/>
              </a:ext>
            </a:extLst>
          </p:cNvPr>
          <p:cNvSpPr txBox="1"/>
          <p:nvPr/>
        </p:nvSpPr>
        <p:spPr>
          <a:xfrm>
            <a:off x="4616450" y="1413789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 propagate</a:t>
            </a:r>
            <a:endParaRPr lang="en-CH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D4B9F681-22F3-3985-D453-9BA0D6E3575A}"/>
              </a:ext>
            </a:extLst>
          </p:cNvPr>
          <p:cNvSpPr txBox="1"/>
          <p:nvPr/>
        </p:nvSpPr>
        <p:spPr>
          <a:xfrm>
            <a:off x="1701800" y="5261831"/>
            <a:ext cx="364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BiParite</a:t>
            </a:r>
            <a:r>
              <a:rPr lang="en-US" dirty="0"/>
              <a:t> - GNN</a:t>
            </a:r>
            <a:endParaRPr lang="en-CH" dirty="0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0CA40E88-A130-A4F5-2902-9832BBAF901A}"/>
              </a:ext>
            </a:extLst>
          </p:cNvPr>
          <p:cNvSpPr/>
          <p:nvPr/>
        </p:nvSpPr>
        <p:spPr>
          <a:xfrm>
            <a:off x="2193205" y="2664964"/>
            <a:ext cx="6604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659194CD-1441-5590-61BD-9C57D5A70D40}"/>
              </a:ext>
            </a:extLst>
          </p:cNvPr>
          <p:cNvSpPr/>
          <p:nvPr/>
        </p:nvSpPr>
        <p:spPr>
          <a:xfrm>
            <a:off x="2195610" y="3214639"/>
            <a:ext cx="6604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241C7BD7-F74C-E4DD-35D7-D42A04792C54}"/>
              </a:ext>
            </a:extLst>
          </p:cNvPr>
          <p:cNvSpPr/>
          <p:nvPr/>
        </p:nvSpPr>
        <p:spPr>
          <a:xfrm>
            <a:off x="2206003" y="3742275"/>
            <a:ext cx="6604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339552C4-02EB-FFCD-412D-4C8D2E29AB8C}"/>
              </a:ext>
            </a:extLst>
          </p:cNvPr>
          <p:cNvSpPr/>
          <p:nvPr/>
        </p:nvSpPr>
        <p:spPr>
          <a:xfrm>
            <a:off x="2193205" y="4272348"/>
            <a:ext cx="6604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F2D00B30-C797-CF52-1FD5-41018FFA96E1}"/>
              </a:ext>
            </a:extLst>
          </p:cNvPr>
          <p:cNvSpPr/>
          <p:nvPr/>
        </p:nvSpPr>
        <p:spPr>
          <a:xfrm>
            <a:off x="9045056" y="4514305"/>
            <a:ext cx="660400" cy="21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F364FEA4-C7C7-EA11-6641-736EF12E96F5}"/>
              </a:ext>
            </a:extLst>
          </p:cNvPr>
          <p:cNvSpPr/>
          <p:nvPr/>
        </p:nvSpPr>
        <p:spPr>
          <a:xfrm>
            <a:off x="9045056" y="3988904"/>
            <a:ext cx="660400" cy="21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69A53326-A3BB-CC37-E44D-42CCED6C7953}"/>
              </a:ext>
            </a:extLst>
          </p:cNvPr>
          <p:cNvSpPr/>
          <p:nvPr/>
        </p:nvSpPr>
        <p:spPr>
          <a:xfrm>
            <a:off x="9045056" y="3467463"/>
            <a:ext cx="660400" cy="21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2E2D49EA-AE4C-F0DA-D0BD-54927264AF24}"/>
              </a:ext>
            </a:extLst>
          </p:cNvPr>
          <p:cNvSpPr/>
          <p:nvPr/>
        </p:nvSpPr>
        <p:spPr>
          <a:xfrm>
            <a:off x="9045056" y="2957571"/>
            <a:ext cx="660400" cy="21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1A4F104E-F515-D428-14CC-3BC24B6A06B6}"/>
              </a:ext>
            </a:extLst>
          </p:cNvPr>
          <p:cNvSpPr/>
          <p:nvPr/>
        </p:nvSpPr>
        <p:spPr>
          <a:xfrm>
            <a:off x="9045056" y="2417212"/>
            <a:ext cx="660400" cy="21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920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1"/>
    </mc:Choice>
    <mc:Fallback xmlns="">
      <p:transition spd="slow" advTm="210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Methodology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941340"/>
            <a:ext cx="5576130" cy="5087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 Condense </a:t>
            </a:r>
            <a:r>
              <a:rPr lang="en-US" b="1" dirty="0" err="1"/>
              <a:t>Equivelant</a:t>
            </a:r>
            <a:r>
              <a:rPr lang="en-US" b="1" dirty="0"/>
              <a:t> Architecture(SCEA)</a:t>
            </a:r>
            <a:endParaRPr lang="de-DE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B1FD43-CAA7-ED86-D02F-81E567FBA025}"/>
              </a:ext>
            </a:extLst>
          </p:cNvPr>
          <p:cNvSpPr/>
          <p:nvPr/>
        </p:nvSpPr>
        <p:spPr>
          <a:xfrm>
            <a:off x="6253929" y="3218066"/>
            <a:ext cx="5450221" cy="944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100% nodes Train (</a:t>
            </a:r>
            <a:r>
              <a:rPr lang="en-US" dirty="0" err="1"/>
              <a:t>phy</a:t>
            </a:r>
            <a:r>
              <a:rPr lang="en-US" dirty="0"/>
              <a:t>)</a:t>
            </a:r>
            <a:endParaRPr lang="en-CH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F9EB39-5FBC-9E7F-A324-E978F62DEC42}"/>
              </a:ext>
            </a:extLst>
          </p:cNvPr>
          <p:cNvSpPr/>
          <p:nvPr/>
        </p:nvSpPr>
        <p:spPr>
          <a:xfrm>
            <a:off x="6253929" y="2732112"/>
            <a:ext cx="5454409" cy="485955"/>
          </a:xfrm>
          <a:prstGeom prst="rect">
            <a:avLst/>
          </a:prstGeom>
          <a:solidFill>
            <a:srgbClr val="FF993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50% nodes Valid (</a:t>
            </a:r>
            <a:r>
              <a:rPr lang="en-US" altLang="zh-CN" dirty="0"/>
              <a:t>data</a:t>
            </a:r>
            <a:r>
              <a:rPr lang="en-US" dirty="0"/>
              <a:t>)</a:t>
            </a:r>
            <a:endParaRPr lang="en-CH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F6600F-158A-EADB-083B-8EB518B0064F}"/>
              </a:ext>
            </a:extLst>
          </p:cNvPr>
          <p:cNvSpPr/>
          <p:nvPr/>
        </p:nvSpPr>
        <p:spPr>
          <a:xfrm>
            <a:off x="6253929" y="2246157"/>
            <a:ext cx="5454409" cy="485955"/>
          </a:xfrm>
          <a:prstGeom prst="rect">
            <a:avLst/>
          </a:prstGeom>
          <a:solidFill>
            <a:srgbClr val="FF993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50% nodes Test (data)</a:t>
            </a:r>
            <a:endParaRPr lang="en-CH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98CED8B-C8FF-22E5-878D-415BAF09F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130343"/>
              </p:ext>
            </p:extLst>
          </p:nvPr>
        </p:nvGraphicFramePr>
        <p:xfrm>
          <a:off x="6202169" y="4162708"/>
          <a:ext cx="550198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997">
                  <a:extLst>
                    <a:ext uri="{9D8B030D-6E8A-4147-A177-3AD203B41FA5}">
                      <a16:colId xmlns:a16="http://schemas.microsoft.com/office/drawing/2014/main" val="1389197809"/>
                    </a:ext>
                  </a:extLst>
                </a:gridCol>
                <a:gridCol w="916997">
                  <a:extLst>
                    <a:ext uri="{9D8B030D-6E8A-4147-A177-3AD203B41FA5}">
                      <a16:colId xmlns:a16="http://schemas.microsoft.com/office/drawing/2014/main" val="1989388268"/>
                    </a:ext>
                  </a:extLst>
                </a:gridCol>
                <a:gridCol w="916997">
                  <a:extLst>
                    <a:ext uri="{9D8B030D-6E8A-4147-A177-3AD203B41FA5}">
                      <a16:colId xmlns:a16="http://schemas.microsoft.com/office/drawing/2014/main" val="256548908"/>
                    </a:ext>
                  </a:extLst>
                </a:gridCol>
                <a:gridCol w="916997">
                  <a:extLst>
                    <a:ext uri="{9D8B030D-6E8A-4147-A177-3AD203B41FA5}">
                      <a16:colId xmlns:a16="http://schemas.microsoft.com/office/drawing/2014/main" val="2895329238"/>
                    </a:ext>
                  </a:extLst>
                </a:gridCol>
                <a:gridCol w="916997">
                  <a:extLst>
                    <a:ext uri="{9D8B030D-6E8A-4147-A177-3AD203B41FA5}">
                      <a16:colId xmlns:a16="http://schemas.microsoft.com/office/drawing/2014/main" val="965035860"/>
                    </a:ext>
                  </a:extLst>
                </a:gridCol>
                <a:gridCol w="916997">
                  <a:extLst>
                    <a:ext uri="{9D8B030D-6E8A-4147-A177-3AD203B41FA5}">
                      <a16:colId xmlns:a16="http://schemas.microsoft.com/office/drawing/2014/main" val="1554126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graph1</a:t>
                      </a:r>
                      <a:endParaRPr lang="en-CH" dirty="0"/>
                    </a:p>
                  </a:txBody>
                  <a:tcPr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graph2</a:t>
                      </a:r>
                      <a:endParaRPr lang="en-CH" dirty="0"/>
                    </a:p>
                  </a:txBody>
                  <a:tcPr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graph3</a:t>
                      </a:r>
                      <a:endParaRPr lang="en-CH" dirty="0"/>
                    </a:p>
                  </a:txBody>
                  <a:tcPr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graph4</a:t>
                      </a:r>
                      <a:endParaRPr lang="en-CH" dirty="0"/>
                    </a:p>
                  </a:txBody>
                  <a:tcPr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graph5</a:t>
                      </a:r>
                      <a:endParaRPr lang="en-CH" dirty="0"/>
                    </a:p>
                  </a:txBody>
                  <a:tcPr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graph6</a:t>
                      </a:r>
                      <a:endParaRPr lang="en-CH" dirty="0"/>
                    </a:p>
                  </a:txBody>
                  <a:tcPr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72830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13C26F78-C9F9-6268-565E-590243DF5258}"/>
              </a:ext>
            </a:extLst>
          </p:cNvPr>
          <p:cNvSpPr/>
          <p:nvPr/>
        </p:nvSpPr>
        <p:spPr>
          <a:xfrm>
            <a:off x="589832" y="3218065"/>
            <a:ext cx="4972769" cy="944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100% nodes Train (</a:t>
            </a:r>
            <a:r>
              <a:rPr lang="en-US" dirty="0" err="1"/>
              <a:t>phy</a:t>
            </a:r>
            <a:r>
              <a:rPr lang="en-US" dirty="0"/>
              <a:t>)</a:t>
            </a:r>
            <a:endParaRPr lang="en-CH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3F3C270-2FC7-4D46-E5A2-EC0C4F52DEF6}"/>
              </a:ext>
            </a:extLst>
          </p:cNvPr>
          <p:cNvSpPr/>
          <p:nvPr/>
        </p:nvSpPr>
        <p:spPr>
          <a:xfrm>
            <a:off x="589833" y="2732111"/>
            <a:ext cx="4976590" cy="485955"/>
          </a:xfrm>
          <a:prstGeom prst="rect">
            <a:avLst/>
          </a:prstGeom>
          <a:solidFill>
            <a:srgbClr val="FF993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50% nodes Valid (</a:t>
            </a:r>
            <a:r>
              <a:rPr lang="en-US" altLang="zh-CN" dirty="0"/>
              <a:t>data</a:t>
            </a:r>
            <a:r>
              <a:rPr lang="en-US" dirty="0"/>
              <a:t>)</a:t>
            </a:r>
            <a:endParaRPr lang="en-CH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6FE359A-6F32-C043-865D-94B9D7527F33}"/>
              </a:ext>
            </a:extLst>
          </p:cNvPr>
          <p:cNvSpPr/>
          <p:nvPr/>
        </p:nvSpPr>
        <p:spPr>
          <a:xfrm>
            <a:off x="589833" y="2246156"/>
            <a:ext cx="4976590" cy="485955"/>
          </a:xfrm>
          <a:prstGeom prst="rect">
            <a:avLst/>
          </a:prstGeom>
          <a:solidFill>
            <a:srgbClr val="FF993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50% nodes Test (data)</a:t>
            </a:r>
            <a:endParaRPr lang="en-CH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E52C5E1-5022-14B1-F9EF-72CBCB3FA432}"/>
              </a:ext>
            </a:extLst>
          </p:cNvPr>
          <p:cNvSpPr/>
          <p:nvPr/>
        </p:nvSpPr>
        <p:spPr>
          <a:xfrm>
            <a:off x="589832" y="4175041"/>
            <a:ext cx="4972769" cy="579434"/>
          </a:xfrm>
          <a:prstGeom prst="rect">
            <a:avLst/>
          </a:prstGeom>
          <a:solidFill>
            <a:srgbClr val="33CCFF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graph</a:t>
            </a:r>
            <a:endParaRPr lang="en-CH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426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94"/>
    </mc:Choice>
    <mc:Fallback xmlns="">
      <p:transition spd="slow" advTm="47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Methodology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941340"/>
            <a:ext cx="5576130" cy="5087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 Condense </a:t>
            </a:r>
            <a:r>
              <a:rPr lang="en-US" b="1" dirty="0" err="1"/>
              <a:t>Equivelant</a:t>
            </a:r>
            <a:r>
              <a:rPr lang="en-US" b="1" dirty="0"/>
              <a:t> Architecture(SCEA)</a:t>
            </a:r>
            <a:endParaRPr lang="de-DE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2FF5B6-1190-5263-AF06-D44549E2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54" y="2667000"/>
            <a:ext cx="8118340" cy="22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9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64"/>
    </mc:Choice>
    <mc:Fallback xmlns="">
      <p:transition spd="slow" advTm="966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Methodology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941340"/>
            <a:ext cx="5576130" cy="5087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 Condense </a:t>
            </a:r>
            <a:r>
              <a:rPr lang="en-US" b="1" dirty="0" err="1"/>
              <a:t>Equivelant</a:t>
            </a:r>
            <a:r>
              <a:rPr lang="en-US" b="1" dirty="0"/>
              <a:t> Architecture(SCEA)</a:t>
            </a:r>
            <a:endParaRPr lang="de-DE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2FF5B6-1190-5263-AF06-D44549E2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54" y="2667000"/>
            <a:ext cx="8118340" cy="2295605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7CB19157-E23F-B309-6096-0899A1A985F5}"/>
              </a:ext>
            </a:extLst>
          </p:cNvPr>
          <p:cNvSpPr/>
          <p:nvPr/>
        </p:nvSpPr>
        <p:spPr>
          <a:xfrm>
            <a:off x="2578235" y="3188249"/>
            <a:ext cx="8037378" cy="1669501"/>
          </a:xfrm>
          <a:custGeom>
            <a:avLst/>
            <a:gdLst>
              <a:gd name="connsiteX0" fmla="*/ 1908040 w 8037378"/>
              <a:gd name="connsiteY0" fmla="*/ 26439 h 1669501"/>
              <a:gd name="connsiteX1" fmla="*/ 1908040 w 8037378"/>
              <a:gd name="connsiteY1" fmla="*/ 278851 h 1669501"/>
              <a:gd name="connsiteX2" fmla="*/ 7965940 w 8037378"/>
              <a:gd name="connsiteY2" fmla="*/ 278851 h 1669501"/>
              <a:gd name="connsiteX3" fmla="*/ 7965940 w 8037378"/>
              <a:gd name="connsiteY3" fmla="*/ 26439 h 1669501"/>
              <a:gd name="connsiteX4" fmla="*/ 0 w 8037378"/>
              <a:gd name="connsiteY4" fmla="*/ 0 h 1669501"/>
              <a:gd name="connsiteX5" fmla="*/ 8037378 w 8037378"/>
              <a:gd name="connsiteY5" fmla="*/ 0 h 1669501"/>
              <a:gd name="connsiteX6" fmla="*/ 8037378 w 8037378"/>
              <a:gd name="connsiteY6" fmla="*/ 1669501 h 1669501"/>
              <a:gd name="connsiteX7" fmla="*/ 0 w 8037378"/>
              <a:gd name="connsiteY7" fmla="*/ 1669501 h 1669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378" h="1669501">
                <a:moveTo>
                  <a:pt x="1908040" y="26439"/>
                </a:moveTo>
                <a:lnTo>
                  <a:pt x="1908040" y="278851"/>
                </a:lnTo>
                <a:lnTo>
                  <a:pt x="7965940" y="278851"/>
                </a:lnTo>
                <a:lnTo>
                  <a:pt x="7965940" y="26439"/>
                </a:lnTo>
                <a:close/>
                <a:moveTo>
                  <a:pt x="0" y="0"/>
                </a:moveTo>
                <a:lnTo>
                  <a:pt x="8037378" y="0"/>
                </a:lnTo>
                <a:lnTo>
                  <a:pt x="8037378" y="1669501"/>
                </a:lnTo>
                <a:lnTo>
                  <a:pt x="0" y="1669501"/>
                </a:lnTo>
                <a:close/>
              </a:path>
            </a:pathLst>
          </a:custGeom>
          <a:solidFill>
            <a:schemeClr val="bg1">
              <a:lumMod val="50000"/>
              <a:alpha val="4117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6344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2602">
        <p159:morph option="byObject"/>
      </p:transition>
    </mc:Choice>
    <mc:Fallback xmlns="">
      <p:transition advTm="12602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Experiments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876787"/>
            <a:ext cx="6592645" cy="5087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 Condense </a:t>
            </a:r>
            <a:r>
              <a:rPr lang="en-US" b="1" dirty="0" err="1"/>
              <a:t>Equivelant</a:t>
            </a:r>
            <a:r>
              <a:rPr lang="en-US" b="1" dirty="0"/>
              <a:t> Architecture(SCEA) :</a:t>
            </a:r>
            <a:r>
              <a:rPr lang="zh-CN" altLang="en-US" b="1" dirty="0"/>
              <a:t> </a:t>
            </a:r>
            <a:r>
              <a:rPr lang="en-US" altLang="zh-CN" b="1" dirty="0"/>
              <a:t>Baselines</a:t>
            </a:r>
            <a:endParaRPr lang="de-DE" b="1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4E1F93D-16E9-C080-800B-A85C586C6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0" y="1807983"/>
            <a:ext cx="3299476" cy="64282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AAE062F-B199-5469-8F24-A8EA3F6EAECE}"/>
              </a:ext>
            </a:extLst>
          </p:cNvPr>
          <p:cNvSpPr txBox="1"/>
          <p:nvPr/>
        </p:nvSpPr>
        <p:spPr>
          <a:xfrm>
            <a:off x="841375" y="1889125"/>
            <a:ext cx="119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GCN:</a:t>
            </a:r>
            <a:endParaRPr lang="en-CH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93C15C5-A341-ABEB-77C4-9E9A9E6E9ED1}"/>
              </a:ext>
            </a:extLst>
          </p:cNvPr>
          <p:cNvSpPr txBox="1"/>
          <p:nvPr/>
        </p:nvSpPr>
        <p:spPr>
          <a:xfrm>
            <a:off x="860425" y="2495550"/>
            <a:ext cx="119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GAT:</a:t>
            </a:r>
            <a:endParaRPr lang="en-CH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B70E177-0F74-A225-A4B0-F6D11681F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476917"/>
            <a:ext cx="4323413" cy="137784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81FE39F-64ED-8D20-36AE-7FE591A7F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6351" y="4084404"/>
            <a:ext cx="2787650" cy="626133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A4F7947-4BBC-FDC3-1388-773E091922CA}"/>
              </a:ext>
            </a:extLst>
          </p:cNvPr>
          <p:cNvSpPr txBox="1"/>
          <p:nvPr/>
        </p:nvSpPr>
        <p:spPr>
          <a:xfrm>
            <a:off x="974725" y="4224530"/>
            <a:ext cx="119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SIGN:</a:t>
            </a:r>
            <a:endParaRPr lang="en-CH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5BEAC07-7571-C9B8-499D-4685D8C37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3438" y="4867947"/>
            <a:ext cx="4334148" cy="1310202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E04D305D-675F-0301-5A6B-0543F9FB07A0}"/>
              </a:ext>
            </a:extLst>
          </p:cNvPr>
          <p:cNvSpPr txBox="1"/>
          <p:nvPr/>
        </p:nvSpPr>
        <p:spPr>
          <a:xfrm>
            <a:off x="679450" y="4845073"/>
            <a:ext cx="1492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Node-Edge GNN:</a:t>
            </a:r>
            <a:endParaRPr lang="en-CH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A533FBC-44AF-D6DF-773E-81F8567AB677}"/>
              </a:ext>
            </a:extLst>
          </p:cNvPr>
          <p:cNvSpPr txBox="1"/>
          <p:nvPr/>
        </p:nvSpPr>
        <p:spPr>
          <a:xfrm>
            <a:off x="7152237" y="1722641"/>
            <a:ext cx="93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none:</a:t>
            </a:r>
            <a:endParaRPr lang="en-CH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1FEEFCA-AD4B-8044-05F0-770BCD71F8FB}"/>
              </a:ext>
            </a:extLst>
          </p:cNvPr>
          <p:cNvSpPr txBox="1"/>
          <p:nvPr/>
        </p:nvSpPr>
        <p:spPr>
          <a:xfrm>
            <a:off x="8331200" y="1722642"/>
            <a:ext cx="280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DBC added to training set (data loss)</a:t>
            </a:r>
            <a:endParaRPr lang="en-CH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416EBE5-785D-17EC-464A-6F8438DB323B}"/>
              </a:ext>
            </a:extLst>
          </p:cNvPr>
          <p:cNvSpPr txBox="1"/>
          <p:nvPr/>
        </p:nvSpPr>
        <p:spPr>
          <a:xfrm>
            <a:off x="7152237" y="2616601"/>
            <a:ext cx="93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static:</a:t>
            </a:r>
            <a:endParaRPr lang="en-CH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032F061-89C7-017D-54C6-FA28669835A6}"/>
              </a:ext>
            </a:extLst>
          </p:cNvPr>
          <p:cNvSpPr txBox="1"/>
          <p:nvPr/>
        </p:nvSpPr>
        <p:spPr>
          <a:xfrm>
            <a:off x="7106043" y="3429000"/>
            <a:ext cx="93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nn</a:t>
            </a:r>
            <a:r>
              <a:rPr lang="en-US" dirty="0"/>
              <a:t>:</a:t>
            </a:r>
            <a:endParaRPr lang="en-CH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9BA835F-958C-2CE0-FAE6-D42BE3C32E48}"/>
              </a:ext>
            </a:extLst>
          </p:cNvPr>
          <p:cNvSpPr txBox="1"/>
          <p:nvPr/>
        </p:nvSpPr>
        <p:spPr>
          <a:xfrm>
            <a:off x="831849" y="1301854"/>
            <a:ext cx="267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Baselines</a:t>
            </a:r>
            <a:endParaRPr lang="en-CH" sz="2000" b="1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9383CCD-6030-9C56-81AD-C57746D2A4A0}"/>
              </a:ext>
            </a:extLst>
          </p:cNvPr>
          <p:cNvSpPr txBox="1"/>
          <p:nvPr/>
        </p:nvSpPr>
        <p:spPr>
          <a:xfrm>
            <a:off x="7146473" y="1216230"/>
            <a:ext cx="267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Condense Type</a:t>
            </a:r>
            <a:endParaRPr lang="en-CH" sz="2000" b="1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6264B6D1-6DDF-7873-5623-892091A573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1200" y="2547315"/>
            <a:ext cx="3307143" cy="50790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468FD1C9-1DB6-174B-CB1D-999DA90EBB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4557" y="3281683"/>
            <a:ext cx="4577245" cy="6639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27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37"/>
    </mc:Choice>
    <mc:Fallback xmlns="">
      <p:transition spd="slow" advTm="23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Experiments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876787"/>
            <a:ext cx="6592645" cy="5087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 Condense </a:t>
            </a:r>
            <a:r>
              <a:rPr lang="en-US" b="1" dirty="0" err="1"/>
              <a:t>Equivelant</a:t>
            </a:r>
            <a:r>
              <a:rPr lang="en-US" b="1" dirty="0"/>
              <a:t> Architecture(SCEA) :</a:t>
            </a:r>
            <a:r>
              <a:rPr lang="zh-CN" altLang="en-US" b="1" dirty="0"/>
              <a:t> </a:t>
            </a:r>
            <a:r>
              <a:rPr lang="en-US" altLang="zh-CN" b="1" dirty="0"/>
              <a:t>Dataset</a:t>
            </a:r>
            <a:endParaRPr lang="de-DE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18F4AF-2481-67EE-C0C4-0F91802A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18" y="2161907"/>
            <a:ext cx="3490637" cy="15377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1A2BD4-605C-09D6-DE65-F99A70DCA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47" y="1486987"/>
            <a:ext cx="3172254" cy="5175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B157DF-E5B1-E1E5-EF70-0F45ECE7B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774" y="2119413"/>
            <a:ext cx="3614739" cy="1568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2B004D-40AA-73C1-FE6C-5A37C0D0E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9302" y="1385544"/>
            <a:ext cx="2809535" cy="5112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BE5511-018B-65A1-22BF-F43FEB6C15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3107" y="2161907"/>
            <a:ext cx="3477194" cy="14767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AEB0D7A-CE0F-7723-A06A-86C10A6FB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043" y="1486987"/>
            <a:ext cx="2981322" cy="4864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BA07849-DC27-D474-1299-9C36E467A3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2" y="3798798"/>
            <a:ext cx="3138487" cy="23538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2E3888-BF30-88AA-2A17-21D8234BC9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756" y="3791743"/>
            <a:ext cx="3138488" cy="23538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9B9C780-9B24-AC9A-E3CC-3EAE1D3F4E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70" y="3699697"/>
            <a:ext cx="3338512" cy="2503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258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37"/>
    </mc:Choice>
    <mc:Fallback xmlns="">
      <p:transition spd="slow" advTm="23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Experiments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876787"/>
            <a:ext cx="6592645" cy="5087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 Condense </a:t>
            </a:r>
            <a:r>
              <a:rPr lang="en-US" b="1" dirty="0" err="1"/>
              <a:t>Equivelant</a:t>
            </a:r>
            <a:r>
              <a:rPr lang="en-US" b="1" dirty="0"/>
              <a:t> Architecture(SCEA) :</a:t>
            </a:r>
            <a:r>
              <a:rPr lang="zh-CN" altLang="en-US" b="1" dirty="0"/>
              <a:t> </a:t>
            </a:r>
            <a:r>
              <a:rPr lang="en-US" altLang="zh-CN" b="1" dirty="0"/>
              <a:t>Dataset</a:t>
            </a:r>
            <a:endParaRPr lang="de-DE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18F4AF-2481-67EE-C0C4-0F91802A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18" y="2161907"/>
            <a:ext cx="3490637" cy="15377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1A2BD4-605C-09D6-DE65-F99A70DCA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47" y="1486987"/>
            <a:ext cx="3172254" cy="5175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B157DF-E5B1-E1E5-EF70-0F45ECE7B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74" y="2119413"/>
            <a:ext cx="3614739" cy="1568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2B004D-40AA-73C1-FE6C-5A37C0D0E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302" y="1385544"/>
            <a:ext cx="2809535" cy="5112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BE5511-018B-65A1-22BF-F43FEB6C1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3107" y="2161907"/>
            <a:ext cx="3477194" cy="14767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AEB0D7A-CE0F-7723-A06A-86C10A6FB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043" y="1486987"/>
            <a:ext cx="2981322" cy="48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2E3888-BF30-88AA-2A17-21D8234BC9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756" y="3791743"/>
            <a:ext cx="3138488" cy="23538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9B9C780-9B24-AC9A-E3CC-3EAE1D3F4E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70" y="3699697"/>
            <a:ext cx="3338512" cy="25038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BA07849-DC27-D474-1299-9C36E467A3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2" y="1686032"/>
            <a:ext cx="5955508" cy="446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871">
        <p159:morph option="byObject"/>
      </p:transition>
    </mc:Choice>
    <mc:Fallback xmlns="">
      <p:transition advTm="987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111">
            <a:extLst>
              <a:ext uri="{FF2B5EF4-FFF2-40B4-BE49-F238E27FC236}">
                <a16:creationId xmlns:a16="http://schemas.microsoft.com/office/drawing/2014/main" id="{EF9FE4EE-1855-64AB-C522-9CE5F759EB58}"/>
              </a:ext>
            </a:extLst>
          </p:cNvPr>
          <p:cNvSpPr/>
          <p:nvPr/>
        </p:nvSpPr>
        <p:spPr>
          <a:xfrm>
            <a:off x="7291388" y="2571750"/>
            <a:ext cx="1252538" cy="1199324"/>
          </a:xfrm>
          <a:prstGeom prst="rect">
            <a:avLst/>
          </a:prstGeom>
          <a:solidFill>
            <a:srgbClr val="33CCF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1" name="图文框 110">
            <a:extLst>
              <a:ext uri="{FF2B5EF4-FFF2-40B4-BE49-F238E27FC236}">
                <a16:creationId xmlns:a16="http://schemas.microsoft.com/office/drawing/2014/main" id="{E7B73511-FEA0-E241-8A5D-6D87714A50BD}"/>
              </a:ext>
            </a:extLst>
          </p:cNvPr>
          <p:cNvSpPr/>
          <p:nvPr/>
        </p:nvSpPr>
        <p:spPr>
          <a:xfrm>
            <a:off x="6898482" y="2174581"/>
            <a:ext cx="2038350" cy="1957387"/>
          </a:xfrm>
          <a:prstGeom prst="frame">
            <a:avLst/>
          </a:prstGeom>
          <a:solidFill>
            <a:srgbClr val="FF9933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EB73AC65-AAD7-C1C6-8172-C0B539A3CB6D}"/>
              </a:ext>
            </a:extLst>
          </p:cNvPr>
          <p:cNvSpPr/>
          <p:nvPr/>
        </p:nvSpPr>
        <p:spPr>
          <a:xfrm>
            <a:off x="3720225" y="3573977"/>
            <a:ext cx="447995" cy="425504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54EA3527-7363-D36A-B7DB-06BDE2B7F3A1}"/>
              </a:ext>
            </a:extLst>
          </p:cNvPr>
          <p:cNvSpPr/>
          <p:nvPr/>
        </p:nvSpPr>
        <p:spPr>
          <a:xfrm>
            <a:off x="3272230" y="3574796"/>
            <a:ext cx="447995" cy="425504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A797B823-7E51-5076-04F2-F2E20F5CEDA8}"/>
              </a:ext>
            </a:extLst>
          </p:cNvPr>
          <p:cNvSpPr/>
          <p:nvPr/>
        </p:nvSpPr>
        <p:spPr>
          <a:xfrm>
            <a:off x="2827450" y="3574796"/>
            <a:ext cx="447995" cy="425504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A456A0F1-1E53-F48E-6D16-A8B724E4E0DC}"/>
              </a:ext>
            </a:extLst>
          </p:cNvPr>
          <p:cNvSpPr/>
          <p:nvPr/>
        </p:nvSpPr>
        <p:spPr>
          <a:xfrm>
            <a:off x="2391436" y="3575838"/>
            <a:ext cx="447995" cy="425504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03195BE3-0F96-3746-825D-ECC1860A893E}"/>
              </a:ext>
            </a:extLst>
          </p:cNvPr>
          <p:cNvSpPr/>
          <p:nvPr/>
        </p:nvSpPr>
        <p:spPr>
          <a:xfrm>
            <a:off x="3719787" y="3149832"/>
            <a:ext cx="447995" cy="425504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2D80A8B0-6F20-DD6A-CD1F-4B057F84875F}"/>
              </a:ext>
            </a:extLst>
          </p:cNvPr>
          <p:cNvSpPr/>
          <p:nvPr/>
        </p:nvSpPr>
        <p:spPr>
          <a:xfrm>
            <a:off x="3271792" y="3150651"/>
            <a:ext cx="447995" cy="425504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92C6CE8-3888-1D97-116D-90BB6508630B}"/>
              </a:ext>
            </a:extLst>
          </p:cNvPr>
          <p:cNvSpPr/>
          <p:nvPr/>
        </p:nvSpPr>
        <p:spPr>
          <a:xfrm>
            <a:off x="2827012" y="3150651"/>
            <a:ext cx="447995" cy="425504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AC65ABB9-8448-D434-7771-C8E5D7DD915A}"/>
              </a:ext>
            </a:extLst>
          </p:cNvPr>
          <p:cNvSpPr/>
          <p:nvPr/>
        </p:nvSpPr>
        <p:spPr>
          <a:xfrm>
            <a:off x="2390998" y="3151693"/>
            <a:ext cx="447995" cy="425504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AF49234B-320C-1BC9-A31E-0DA70E5587BF}"/>
              </a:ext>
            </a:extLst>
          </p:cNvPr>
          <p:cNvSpPr/>
          <p:nvPr/>
        </p:nvSpPr>
        <p:spPr>
          <a:xfrm>
            <a:off x="3719787" y="2725910"/>
            <a:ext cx="447995" cy="425504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918F886-9594-9B9E-6D3C-F6F5D1A66E75}"/>
              </a:ext>
            </a:extLst>
          </p:cNvPr>
          <p:cNvSpPr/>
          <p:nvPr/>
        </p:nvSpPr>
        <p:spPr>
          <a:xfrm>
            <a:off x="3271792" y="2726729"/>
            <a:ext cx="447995" cy="425504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4A067DDB-CA4C-1011-5062-AB05A309166A}"/>
              </a:ext>
            </a:extLst>
          </p:cNvPr>
          <p:cNvSpPr/>
          <p:nvPr/>
        </p:nvSpPr>
        <p:spPr>
          <a:xfrm>
            <a:off x="2827012" y="2726729"/>
            <a:ext cx="447995" cy="425504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521F9A7E-CDCD-BBCB-84AE-D07FE58B241E}"/>
              </a:ext>
            </a:extLst>
          </p:cNvPr>
          <p:cNvSpPr/>
          <p:nvPr/>
        </p:nvSpPr>
        <p:spPr>
          <a:xfrm>
            <a:off x="2390998" y="2727771"/>
            <a:ext cx="447995" cy="425504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E4B4D41-5840-4B4D-A4C2-2797B0B457DC}"/>
              </a:ext>
            </a:extLst>
          </p:cNvPr>
          <p:cNvSpPr/>
          <p:nvPr/>
        </p:nvSpPr>
        <p:spPr>
          <a:xfrm>
            <a:off x="3719787" y="2300406"/>
            <a:ext cx="447995" cy="425504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F44627C6-99C1-228E-5E93-45AC49289E57}"/>
              </a:ext>
            </a:extLst>
          </p:cNvPr>
          <p:cNvSpPr/>
          <p:nvPr/>
        </p:nvSpPr>
        <p:spPr>
          <a:xfrm>
            <a:off x="3271792" y="2301225"/>
            <a:ext cx="447995" cy="425504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B9FCAFD-8CC0-5E20-F5F5-4336847C99E0}"/>
              </a:ext>
            </a:extLst>
          </p:cNvPr>
          <p:cNvSpPr/>
          <p:nvPr/>
        </p:nvSpPr>
        <p:spPr>
          <a:xfrm>
            <a:off x="2827012" y="2301225"/>
            <a:ext cx="447995" cy="425504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E4153B1F-E189-2C77-6884-CDBAE68EA0CE}"/>
              </a:ext>
            </a:extLst>
          </p:cNvPr>
          <p:cNvSpPr/>
          <p:nvPr/>
        </p:nvSpPr>
        <p:spPr>
          <a:xfrm>
            <a:off x="2390998" y="2302267"/>
            <a:ext cx="447995" cy="425504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Mathematics</a:t>
            </a:r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E63A024-6DE8-4635-AC1F-832AAA4B64DB}"/>
              </a:ext>
            </a:extLst>
          </p:cNvPr>
          <p:cNvSpPr/>
          <p:nvPr/>
        </p:nvSpPr>
        <p:spPr>
          <a:xfrm>
            <a:off x="2328862" y="2219835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F374F5E-8AA1-1DAE-909C-064382425B2D}"/>
              </a:ext>
            </a:extLst>
          </p:cNvPr>
          <p:cNvSpPr/>
          <p:nvPr/>
        </p:nvSpPr>
        <p:spPr>
          <a:xfrm>
            <a:off x="2769697" y="2227725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07EE742-3C85-767D-4A27-00C6256FB465}"/>
              </a:ext>
            </a:extLst>
          </p:cNvPr>
          <p:cNvSpPr/>
          <p:nvPr/>
        </p:nvSpPr>
        <p:spPr>
          <a:xfrm>
            <a:off x="3210532" y="2227725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CACAAA5-8DDF-56AA-0700-0D2C6E3A6B9F}"/>
              </a:ext>
            </a:extLst>
          </p:cNvPr>
          <p:cNvSpPr/>
          <p:nvPr/>
        </p:nvSpPr>
        <p:spPr>
          <a:xfrm>
            <a:off x="3651367" y="2227725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091BF2F-5D26-9DDA-2E38-7E8AFBDC4812}"/>
              </a:ext>
            </a:extLst>
          </p:cNvPr>
          <p:cNvSpPr/>
          <p:nvPr/>
        </p:nvSpPr>
        <p:spPr>
          <a:xfrm>
            <a:off x="4092202" y="2227725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8E8BC92-8B84-05A2-12A4-6625E3E88997}"/>
              </a:ext>
            </a:extLst>
          </p:cNvPr>
          <p:cNvSpPr/>
          <p:nvPr/>
        </p:nvSpPr>
        <p:spPr>
          <a:xfrm>
            <a:off x="4092202" y="2650828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DCD88F5-745F-FE7E-CED8-33575BED70B4}"/>
              </a:ext>
            </a:extLst>
          </p:cNvPr>
          <p:cNvSpPr/>
          <p:nvPr/>
        </p:nvSpPr>
        <p:spPr>
          <a:xfrm>
            <a:off x="4092202" y="3073931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2CF43D5-F859-4C52-55DE-29D2B7416F23}"/>
              </a:ext>
            </a:extLst>
          </p:cNvPr>
          <p:cNvSpPr/>
          <p:nvPr/>
        </p:nvSpPr>
        <p:spPr>
          <a:xfrm>
            <a:off x="4092202" y="3497034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548591D-7368-CE54-177F-8E9D7DE0640E}"/>
              </a:ext>
            </a:extLst>
          </p:cNvPr>
          <p:cNvSpPr/>
          <p:nvPr/>
        </p:nvSpPr>
        <p:spPr>
          <a:xfrm>
            <a:off x="4092202" y="3921820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A02384C-1386-F063-3613-D8F3BFC5E0B3}"/>
              </a:ext>
            </a:extLst>
          </p:cNvPr>
          <p:cNvSpPr/>
          <p:nvPr/>
        </p:nvSpPr>
        <p:spPr>
          <a:xfrm>
            <a:off x="3651367" y="265322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1236D6D-CED1-BF48-F3AE-2960D004C204}"/>
              </a:ext>
            </a:extLst>
          </p:cNvPr>
          <p:cNvSpPr/>
          <p:nvPr/>
        </p:nvSpPr>
        <p:spPr>
          <a:xfrm>
            <a:off x="3210532" y="2650828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2E9AF70-3BE0-B91C-0AC6-DC6828B2D304}"/>
              </a:ext>
            </a:extLst>
          </p:cNvPr>
          <p:cNvSpPr/>
          <p:nvPr/>
        </p:nvSpPr>
        <p:spPr>
          <a:xfrm>
            <a:off x="2769697" y="2650828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A14EDE9-7868-4634-79EE-04E58B365B3B}"/>
              </a:ext>
            </a:extLst>
          </p:cNvPr>
          <p:cNvSpPr/>
          <p:nvPr/>
        </p:nvSpPr>
        <p:spPr>
          <a:xfrm>
            <a:off x="2328862" y="2650828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E90787B-94BE-4D64-15B0-8D7C925C087E}"/>
              </a:ext>
            </a:extLst>
          </p:cNvPr>
          <p:cNvSpPr/>
          <p:nvPr/>
        </p:nvSpPr>
        <p:spPr>
          <a:xfrm>
            <a:off x="2328862" y="3073931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6FBA8FF-893B-EE58-7A28-ED6D5BECDA14}"/>
              </a:ext>
            </a:extLst>
          </p:cNvPr>
          <p:cNvSpPr/>
          <p:nvPr/>
        </p:nvSpPr>
        <p:spPr>
          <a:xfrm>
            <a:off x="2769697" y="3073931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D163F7A-CC4A-236A-93EC-C10A25849BA8}"/>
              </a:ext>
            </a:extLst>
          </p:cNvPr>
          <p:cNvSpPr/>
          <p:nvPr/>
        </p:nvSpPr>
        <p:spPr>
          <a:xfrm>
            <a:off x="3210532" y="3073931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6BF900B-D3DF-6799-E647-D9D141937D19}"/>
              </a:ext>
            </a:extLst>
          </p:cNvPr>
          <p:cNvSpPr/>
          <p:nvPr/>
        </p:nvSpPr>
        <p:spPr>
          <a:xfrm>
            <a:off x="3651367" y="3073931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71835DFC-CA90-8C44-8ABD-06D4167301CE}"/>
              </a:ext>
            </a:extLst>
          </p:cNvPr>
          <p:cNvSpPr/>
          <p:nvPr/>
        </p:nvSpPr>
        <p:spPr>
          <a:xfrm>
            <a:off x="2328862" y="3497034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45D6670-176F-13C8-4A45-FC1F397E8980}"/>
              </a:ext>
            </a:extLst>
          </p:cNvPr>
          <p:cNvSpPr/>
          <p:nvPr/>
        </p:nvSpPr>
        <p:spPr>
          <a:xfrm>
            <a:off x="2769697" y="3497034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DAFA177-EF98-FF5B-6D43-1EE10B5437BD}"/>
              </a:ext>
            </a:extLst>
          </p:cNvPr>
          <p:cNvSpPr/>
          <p:nvPr/>
        </p:nvSpPr>
        <p:spPr>
          <a:xfrm>
            <a:off x="3210532" y="3497034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279C24A-B17D-0A60-5E92-91E69BE16796}"/>
              </a:ext>
            </a:extLst>
          </p:cNvPr>
          <p:cNvSpPr/>
          <p:nvPr/>
        </p:nvSpPr>
        <p:spPr>
          <a:xfrm>
            <a:off x="3651367" y="3497034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E6DCB476-9832-006E-7FA0-0A5537A533E5}"/>
              </a:ext>
            </a:extLst>
          </p:cNvPr>
          <p:cNvSpPr/>
          <p:nvPr/>
        </p:nvSpPr>
        <p:spPr>
          <a:xfrm>
            <a:off x="2328862" y="3921820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D79F042-B056-8920-8983-7C4586F86290}"/>
              </a:ext>
            </a:extLst>
          </p:cNvPr>
          <p:cNvSpPr/>
          <p:nvPr/>
        </p:nvSpPr>
        <p:spPr>
          <a:xfrm>
            <a:off x="2769697" y="3921820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ECDFAF03-8F1B-97DF-9070-4494A247D658}"/>
              </a:ext>
            </a:extLst>
          </p:cNvPr>
          <p:cNvSpPr/>
          <p:nvPr/>
        </p:nvSpPr>
        <p:spPr>
          <a:xfrm>
            <a:off x="3210532" y="3921820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4A25A46-6211-3D2E-08C7-660FB442E3D4}"/>
              </a:ext>
            </a:extLst>
          </p:cNvPr>
          <p:cNvSpPr/>
          <p:nvPr/>
        </p:nvSpPr>
        <p:spPr>
          <a:xfrm>
            <a:off x="3651367" y="3921820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C0F88924-7CB8-EE1E-1299-8A3E2508E198}"/>
              </a:ext>
            </a:extLst>
          </p:cNvPr>
          <p:cNvSpPr/>
          <p:nvPr/>
        </p:nvSpPr>
        <p:spPr>
          <a:xfrm>
            <a:off x="6947619" y="2219835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8F5B7AFC-BA9E-4487-F59C-049B41E74E42}"/>
              </a:ext>
            </a:extLst>
          </p:cNvPr>
          <p:cNvSpPr/>
          <p:nvPr/>
        </p:nvSpPr>
        <p:spPr>
          <a:xfrm>
            <a:off x="7388454" y="2227725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50AC7345-B34A-7EE8-4FA3-94F33AA22E4C}"/>
              </a:ext>
            </a:extLst>
          </p:cNvPr>
          <p:cNvSpPr/>
          <p:nvPr/>
        </p:nvSpPr>
        <p:spPr>
          <a:xfrm>
            <a:off x="7829289" y="2227725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A9572EF1-007C-DD42-F5EE-CF6199AA192D}"/>
              </a:ext>
            </a:extLst>
          </p:cNvPr>
          <p:cNvSpPr/>
          <p:nvPr/>
        </p:nvSpPr>
        <p:spPr>
          <a:xfrm>
            <a:off x="8270124" y="2227725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2C7812EA-15BD-B61B-33AA-E17DDE2E713C}"/>
              </a:ext>
            </a:extLst>
          </p:cNvPr>
          <p:cNvSpPr/>
          <p:nvPr/>
        </p:nvSpPr>
        <p:spPr>
          <a:xfrm>
            <a:off x="8710959" y="2227725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89D97A26-9F72-B852-25E1-7EAA37E9E8EC}"/>
              </a:ext>
            </a:extLst>
          </p:cNvPr>
          <p:cNvSpPr/>
          <p:nvPr/>
        </p:nvSpPr>
        <p:spPr>
          <a:xfrm>
            <a:off x="8710959" y="2650828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2C90B0C7-A76C-FAEA-5B9F-C8153937A6BD}"/>
              </a:ext>
            </a:extLst>
          </p:cNvPr>
          <p:cNvSpPr/>
          <p:nvPr/>
        </p:nvSpPr>
        <p:spPr>
          <a:xfrm>
            <a:off x="8710959" y="3073931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AB4185EA-6DC0-EFEA-6348-920EDD604226}"/>
              </a:ext>
            </a:extLst>
          </p:cNvPr>
          <p:cNvSpPr/>
          <p:nvPr/>
        </p:nvSpPr>
        <p:spPr>
          <a:xfrm>
            <a:off x="8710959" y="3497034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F79FA5B3-1299-2CBD-254D-9742044D2AF0}"/>
              </a:ext>
            </a:extLst>
          </p:cNvPr>
          <p:cNvSpPr/>
          <p:nvPr/>
        </p:nvSpPr>
        <p:spPr>
          <a:xfrm>
            <a:off x="8710959" y="3921820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2E8DD47F-91BC-F9DA-0860-3C8347F22025}"/>
              </a:ext>
            </a:extLst>
          </p:cNvPr>
          <p:cNvSpPr/>
          <p:nvPr/>
        </p:nvSpPr>
        <p:spPr>
          <a:xfrm>
            <a:off x="8270124" y="265322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E0A98C60-63C1-8137-3539-5C684F0668D9}"/>
              </a:ext>
            </a:extLst>
          </p:cNvPr>
          <p:cNvSpPr/>
          <p:nvPr/>
        </p:nvSpPr>
        <p:spPr>
          <a:xfrm>
            <a:off x="7829289" y="2650828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31BE027F-217A-E49D-12DA-D1299FF7CB53}"/>
              </a:ext>
            </a:extLst>
          </p:cNvPr>
          <p:cNvSpPr/>
          <p:nvPr/>
        </p:nvSpPr>
        <p:spPr>
          <a:xfrm>
            <a:off x="7388454" y="2650828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443B301B-C178-7681-0459-09F0BC9B9615}"/>
              </a:ext>
            </a:extLst>
          </p:cNvPr>
          <p:cNvSpPr/>
          <p:nvPr/>
        </p:nvSpPr>
        <p:spPr>
          <a:xfrm>
            <a:off x="6947619" y="2650828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5969CCDC-028C-B83D-A146-A1885952B12A}"/>
              </a:ext>
            </a:extLst>
          </p:cNvPr>
          <p:cNvSpPr/>
          <p:nvPr/>
        </p:nvSpPr>
        <p:spPr>
          <a:xfrm>
            <a:off x="6947619" y="3073931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0C0CF1DA-345B-D9D7-BF33-C3895FC55E61}"/>
              </a:ext>
            </a:extLst>
          </p:cNvPr>
          <p:cNvSpPr/>
          <p:nvPr/>
        </p:nvSpPr>
        <p:spPr>
          <a:xfrm>
            <a:off x="7388454" y="3073931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6DB3B49D-5D85-D3C9-0B23-3F7C667926E3}"/>
              </a:ext>
            </a:extLst>
          </p:cNvPr>
          <p:cNvSpPr/>
          <p:nvPr/>
        </p:nvSpPr>
        <p:spPr>
          <a:xfrm>
            <a:off x="7829289" y="3073931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05467C2-2F1C-8100-8DCB-84A085658E72}"/>
              </a:ext>
            </a:extLst>
          </p:cNvPr>
          <p:cNvSpPr/>
          <p:nvPr/>
        </p:nvSpPr>
        <p:spPr>
          <a:xfrm>
            <a:off x="8270124" y="3073931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74B9DB71-64FC-84D7-CC6B-70115E070247}"/>
              </a:ext>
            </a:extLst>
          </p:cNvPr>
          <p:cNvSpPr/>
          <p:nvPr/>
        </p:nvSpPr>
        <p:spPr>
          <a:xfrm>
            <a:off x="6947619" y="3497034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B9CB5469-6381-7B27-FCCF-AC0AE68CF967}"/>
              </a:ext>
            </a:extLst>
          </p:cNvPr>
          <p:cNvSpPr/>
          <p:nvPr/>
        </p:nvSpPr>
        <p:spPr>
          <a:xfrm>
            <a:off x="7388454" y="3497034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E83EBBD2-2384-9CDA-EC9F-71D72AF91B4B}"/>
              </a:ext>
            </a:extLst>
          </p:cNvPr>
          <p:cNvSpPr/>
          <p:nvPr/>
        </p:nvSpPr>
        <p:spPr>
          <a:xfrm>
            <a:off x="7829289" y="3497034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83C1CED6-3FD2-9FE6-F6FF-9810024BECD2}"/>
              </a:ext>
            </a:extLst>
          </p:cNvPr>
          <p:cNvSpPr/>
          <p:nvPr/>
        </p:nvSpPr>
        <p:spPr>
          <a:xfrm>
            <a:off x="8270124" y="3497034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9D5D4A96-7FE7-6F89-B53A-8B650945DD9C}"/>
              </a:ext>
            </a:extLst>
          </p:cNvPr>
          <p:cNvSpPr/>
          <p:nvPr/>
        </p:nvSpPr>
        <p:spPr>
          <a:xfrm>
            <a:off x="6947619" y="3921820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E8A0C12E-89D1-F375-655F-B0B713D2E64F}"/>
              </a:ext>
            </a:extLst>
          </p:cNvPr>
          <p:cNvSpPr/>
          <p:nvPr/>
        </p:nvSpPr>
        <p:spPr>
          <a:xfrm>
            <a:off x="7388454" y="3921820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CBE11A8-B910-5777-08DC-C93BD086A6BC}"/>
              </a:ext>
            </a:extLst>
          </p:cNvPr>
          <p:cNvSpPr/>
          <p:nvPr/>
        </p:nvSpPr>
        <p:spPr>
          <a:xfrm>
            <a:off x="7829289" y="3921820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BF43046-B217-95C5-C390-EE6B643B4068}"/>
              </a:ext>
            </a:extLst>
          </p:cNvPr>
          <p:cNvSpPr/>
          <p:nvPr/>
        </p:nvSpPr>
        <p:spPr>
          <a:xfrm>
            <a:off x="8270124" y="3921820"/>
            <a:ext cx="144000" cy="144000"/>
          </a:xfrm>
          <a:prstGeom prst="ellipse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B57AC763-ABB0-D361-BA7B-300C29B1065A}"/>
              </a:ext>
            </a:extLst>
          </p:cNvPr>
          <p:cNvCxnSpPr>
            <a:cxnSpLocks/>
            <a:stCxn id="57" idx="6"/>
            <a:endCxn id="58" idx="2"/>
          </p:cNvCxnSpPr>
          <p:nvPr/>
        </p:nvCxnSpPr>
        <p:spPr>
          <a:xfrm>
            <a:off x="7091619" y="2291835"/>
            <a:ext cx="296835" cy="78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C7152E86-B075-EE9B-3EF2-11ABF675D72F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>
            <a:off x="7532454" y="2299725"/>
            <a:ext cx="2968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1846E418-2686-8F72-E4BE-FAEAAC4CCFDC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>
            <a:off x="7973289" y="2299725"/>
            <a:ext cx="2968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01553ED4-13A2-DE0B-6BB6-94EC1803564D}"/>
              </a:ext>
            </a:extLst>
          </p:cNvPr>
          <p:cNvCxnSpPr>
            <a:cxnSpLocks/>
            <a:stCxn id="60" idx="6"/>
            <a:endCxn id="61" idx="2"/>
          </p:cNvCxnSpPr>
          <p:nvPr/>
        </p:nvCxnSpPr>
        <p:spPr>
          <a:xfrm>
            <a:off x="8414124" y="2299725"/>
            <a:ext cx="2968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7F695FAC-E38B-1037-1413-73970C85A051}"/>
              </a:ext>
            </a:extLst>
          </p:cNvPr>
          <p:cNvCxnSpPr>
            <a:cxnSpLocks/>
            <a:stCxn id="62" idx="0"/>
            <a:endCxn id="61" idx="4"/>
          </p:cNvCxnSpPr>
          <p:nvPr/>
        </p:nvCxnSpPr>
        <p:spPr>
          <a:xfrm flipV="1">
            <a:off x="8782959" y="2371725"/>
            <a:ext cx="0" cy="2791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B611106A-D3B1-5D84-0789-C87EE65226B1}"/>
              </a:ext>
            </a:extLst>
          </p:cNvPr>
          <p:cNvCxnSpPr>
            <a:cxnSpLocks/>
            <a:stCxn id="66" idx="0"/>
            <a:endCxn id="60" idx="4"/>
          </p:cNvCxnSpPr>
          <p:nvPr/>
        </p:nvCxnSpPr>
        <p:spPr>
          <a:xfrm flipV="1">
            <a:off x="8342124" y="2371725"/>
            <a:ext cx="0" cy="2815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0351A549-613C-9199-D1F2-6F119D16DC4F}"/>
              </a:ext>
            </a:extLst>
          </p:cNvPr>
          <p:cNvCxnSpPr>
            <a:cxnSpLocks/>
            <a:stCxn id="67" idx="0"/>
            <a:endCxn id="59" idx="4"/>
          </p:cNvCxnSpPr>
          <p:nvPr/>
        </p:nvCxnSpPr>
        <p:spPr>
          <a:xfrm flipV="1">
            <a:off x="7901289" y="2371725"/>
            <a:ext cx="0" cy="2791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C51810EF-08FB-3D2D-0386-C31E9B26F55E}"/>
              </a:ext>
            </a:extLst>
          </p:cNvPr>
          <p:cNvCxnSpPr>
            <a:cxnSpLocks/>
            <a:stCxn id="68" idx="0"/>
            <a:endCxn id="58" idx="4"/>
          </p:cNvCxnSpPr>
          <p:nvPr/>
        </p:nvCxnSpPr>
        <p:spPr>
          <a:xfrm flipV="1">
            <a:off x="7460454" y="2371725"/>
            <a:ext cx="0" cy="2791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5ECB7FD4-1449-1365-210D-526B0E57AB89}"/>
              </a:ext>
            </a:extLst>
          </p:cNvPr>
          <p:cNvCxnSpPr>
            <a:cxnSpLocks/>
            <a:stCxn id="69" idx="0"/>
            <a:endCxn id="57" idx="4"/>
          </p:cNvCxnSpPr>
          <p:nvPr/>
        </p:nvCxnSpPr>
        <p:spPr>
          <a:xfrm flipV="1">
            <a:off x="7019619" y="2363835"/>
            <a:ext cx="0" cy="2869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2C9D7238-F320-9FD6-30D8-D4DFEEA55C23}"/>
              </a:ext>
            </a:extLst>
          </p:cNvPr>
          <p:cNvCxnSpPr>
            <a:cxnSpLocks/>
            <a:stCxn id="69" idx="6"/>
            <a:endCxn id="68" idx="2"/>
          </p:cNvCxnSpPr>
          <p:nvPr/>
        </p:nvCxnSpPr>
        <p:spPr>
          <a:xfrm>
            <a:off x="7091619" y="2722828"/>
            <a:ext cx="2968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直接箭头连接符 148">
            <a:extLst>
              <a:ext uri="{FF2B5EF4-FFF2-40B4-BE49-F238E27FC236}">
                <a16:creationId xmlns:a16="http://schemas.microsoft.com/office/drawing/2014/main" id="{39DDCB95-3113-CFD7-B7D8-B069E1B6535B}"/>
              </a:ext>
            </a:extLst>
          </p:cNvPr>
          <p:cNvCxnSpPr>
            <a:cxnSpLocks/>
            <a:stCxn id="68" idx="6"/>
            <a:endCxn id="67" idx="2"/>
          </p:cNvCxnSpPr>
          <p:nvPr/>
        </p:nvCxnSpPr>
        <p:spPr>
          <a:xfrm>
            <a:off x="7532454" y="2722828"/>
            <a:ext cx="2968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89E066E3-95BA-CF5D-7E8C-9758E337B0F1}"/>
              </a:ext>
            </a:extLst>
          </p:cNvPr>
          <p:cNvCxnSpPr>
            <a:cxnSpLocks/>
            <a:stCxn id="57" idx="5"/>
            <a:endCxn id="68" idx="1"/>
          </p:cNvCxnSpPr>
          <p:nvPr/>
        </p:nvCxnSpPr>
        <p:spPr>
          <a:xfrm>
            <a:off x="7070531" y="2342747"/>
            <a:ext cx="339011" cy="329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FC2E5AAB-59D3-96D5-16B4-DEBE629114CB}"/>
              </a:ext>
            </a:extLst>
          </p:cNvPr>
          <p:cNvCxnSpPr>
            <a:cxnSpLocks/>
            <a:stCxn id="58" idx="3"/>
            <a:endCxn id="69" idx="7"/>
          </p:cNvCxnSpPr>
          <p:nvPr/>
        </p:nvCxnSpPr>
        <p:spPr>
          <a:xfrm flipH="1">
            <a:off x="7070531" y="2350637"/>
            <a:ext cx="339011" cy="3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EEC78684-31CA-C73E-EAEC-CD3017B0DC79}"/>
              </a:ext>
            </a:extLst>
          </p:cNvPr>
          <p:cNvCxnSpPr>
            <a:cxnSpLocks/>
            <a:stCxn id="59" idx="3"/>
            <a:endCxn id="68" idx="7"/>
          </p:cNvCxnSpPr>
          <p:nvPr/>
        </p:nvCxnSpPr>
        <p:spPr>
          <a:xfrm flipH="1">
            <a:off x="7511366" y="2350637"/>
            <a:ext cx="339011" cy="3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A6B0B53F-7DD5-6217-0B83-E18A23E57CB1}"/>
              </a:ext>
            </a:extLst>
          </p:cNvPr>
          <p:cNvCxnSpPr>
            <a:cxnSpLocks/>
            <a:stCxn id="58" idx="5"/>
            <a:endCxn id="67" idx="1"/>
          </p:cNvCxnSpPr>
          <p:nvPr/>
        </p:nvCxnSpPr>
        <p:spPr>
          <a:xfrm>
            <a:off x="7511366" y="2350637"/>
            <a:ext cx="339011" cy="3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4DD8E395-A982-D973-2820-5C207996D86E}"/>
              </a:ext>
            </a:extLst>
          </p:cNvPr>
          <p:cNvCxnSpPr>
            <a:cxnSpLocks/>
            <a:stCxn id="67" idx="6"/>
            <a:endCxn id="66" idx="2"/>
          </p:cNvCxnSpPr>
          <p:nvPr/>
        </p:nvCxnSpPr>
        <p:spPr>
          <a:xfrm>
            <a:off x="7973289" y="2722828"/>
            <a:ext cx="296835" cy="24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F55F36CB-09F2-900E-97AD-C41ECEC908DF}"/>
              </a:ext>
            </a:extLst>
          </p:cNvPr>
          <p:cNvCxnSpPr>
            <a:cxnSpLocks/>
            <a:stCxn id="67" idx="7"/>
            <a:endCxn id="60" idx="3"/>
          </p:cNvCxnSpPr>
          <p:nvPr/>
        </p:nvCxnSpPr>
        <p:spPr>
          <a:xfrm flipV="1">
            <a:off x="7952201" y="2350637"/>
            <a:ext cx="339011" cy="3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78F556D4-5B39-FDED-09C3-F2DC427EEA01}"/>
              </a:ext>
            </a:extLst>
          </p:cNvPr>
          <p:cNvCxnSpPr>
            <a:cxnSpLocks/>
            <a:stCxn id="66" idx="1"/>
            <a:endCxn id="59" idx="5"/>
          </p:cNvCxnSpPr>
          <p:nvPr/>
        </p:nvCxnSpPr>
        <p:spPr>
          <a:xfrm flipH="1" flipV="1">
            <a:off x="7952201" y="2350637"/>
            <a:ext cx="339011" cy="3236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9C84D391-7231-08C8-6F25-969E41F469DE}"/>
              </a:ext>
            </a:extLst>
          </p:cNvPr>
          <p:cNvCxnSpPr>
            <a:cxnSpLocks/>
            <a:stCxn id="62" idx="2"/>
            <a:endCxn id="66" idx="6"/>
          </p:cNvCxnSpPr>
          <p:nvPr/>
        </p:nvCxnSpPr>
        <p:spPr>
          <a:xfrm flipH="1">
            <a:off x="8414124" y="2722828"/>
            <a:ext cx="296835" cy="24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直接箭头连接符 175">
            <a:extLst>
              <a:ext uri="{FF2B5EF4-FFF2-40B4-BE49-F238E27FC236}">
                <a16:creationId xmlns:a16="http://schemas.microsoft.com/office/drawing/2014/main" id="{46CC06D5-D6D4-1C44-D02B-01531301F25C}"/>
              </a:ext>
            </a:extLst>
          </p:cNvPr>
          <p:cNvCxnSpPr>
            <a:cxnSpLocks/>
            <a:stCxn id="61" idx="3"/>
            <a:endCxn id="66" idx="7"/>
          </p:cNvCxnSpPr>
          <p:nvPr/>
        </p:nvCxnSpPr>
        <p:spPr>
          <a:xfrm flipH="1">
            <a:off x="8393036" y="2350637"/>
            <a:ext cx="339011" cy="3236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692078B8-ACA2-491B-EE60-D36BF8C626D6}"/>
              </a:ext>
            </a:extLst>
          </p:cNvPr>
          <p:cNvCxnSpPr>
            <a:cxnSpLocks/>
            <a:stCxn id="60" idx="5"/>
            <a:endCxn id="62" idx="1"/>
          </p:cNvCxnSpPr>
          <p:nvPr/>
        </p:nvCxnSpPr>
        <p:spPr>
          <a:xfrm>
            <a:off x="8393036" y="2350637"/>
            <a:ext cx="339011" cy="3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69641533-AB8C-F615-2755-3822FE60264E}"/>
              </a:ext>
            </a:extLst>
          </p:cNvPr>
          <p:cNvCxnSpPr>
            <a:cxnSpLocks/>
            <a:stCxn id="62" idx="4"/>
            <a:endCxn id="63" idx="0"/>
          </p:cNvCxnSpPr>
          <p:nvPr/>
        </p:nvCxnSpPr>
        <p:spPr>
          <a:xfrm>
            <a:off x="8782959" y="2794828"/>
            <a:ext cx="0" cy="2791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5" name="直接箭头连接符 184">
            <a:extLst>
              <a:ext uri="{FF2B5EF4-FFF2-40B4-BE49-F238E27FC236}">
                <a16:creationId xmlns:a16="http://schemas.microsoft.com/office/drawing/2014/main" id="{42139266-CA79-5558-CFC7-B0300F65351F}"/>
              </a:ext>
            </a:extLst>
          </p:cNvPr>
          <p:cNvCxnSpPr>
            <a:cxnSpLocks/>
            <a:stCxn id="63" idx="4"/>
            <a:endCxn id="64" idx="0"/>
          </p:cNvCxnSpPr>
          <p:nvPr/>
        </p:nvCxnSpPr>
        <p:spPr>
          <a:xfrm>
            <a:off x="8782959" y="3217931"/>
            <a:ext cx="0" cy="2791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直接箭头连接符 188">
            <a:extLst>
              <a:ext uri="{FF2B5EF4-FFF2-40B4-BE49-F238E27FC236}">
                <a16:creationId xmlns:a16="http://schemas.microsoft.com/office/drawing/2014/main" id="{28B49C35-0C9E-31DB-9B82-0174CBE7076A}"/>
              </a:ext>
            </a:extLst>
          </p:cNvPr>
          <p:cNvCxnSpPr>
            <a:cxnSpLocks/>
            <a:stCxn id="64" idx="4"/>
            <a:endCxn id="65" idx="0"/>
          </p:cNvCxnSpPr>
          <p:nvPr/>
        </p:nvCxnSpPr>
        <p:spPr>
          <a:xfrm>
            <a:off x="8782959" y="3641034"/>
            <a:ext cx="0" cy="280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C2F4B5C1-0314-A7B5-AA62-CCA853692FF6}"/>
              </a:ext>
            </a:extLst>
          </p:cNvPr>
          <p:cNvCxnSpPr>
            <a:cxnSpLocks/>
            <a:stCxn id="81" idx="6"/>
            <a:endCxn id="65" idx="2"/>
          </p:cNvCxnSpPr>
          <p:nvPr/>
        </p:nvCxnSpPr>
        <p:spPr>
          <a:xfrm>
            <a:off x="8414124" y="3993820"/>
            <a:ext cx="2968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9329C81B-1DDD-0C01-C8FE-A98F2B0D1B42}"/>
              </a:ext>
            </a:extLst>
          </p:cNvPr>
          <p:cNvCxnSpPr>
            <a:cxnSpLocks/>
            <a:stCxn id="77" idx="6"/>
            <a:endCxn id="64" idx="2"/>
          </p:cNvCxnSpPr>
          <p:nvPr/>
        </p:nvCxnSpPr>
        <p:spPr>
          <a:xfrm>
            <a:off x="8414124" y="3569034"/>
            <a:ext cx="2968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直接箭头连接符 197">
            <a:extLst>
              <a:ext uri="{FF2B5EF4-FFF2-40B4-BE49-F238E27FC236}">
                <a16:creationId xmlns:a16="http://schemas.microsoft.com/office/drawing/2014/main" id="{D48DF118-CDBA-B1D3-CE9A-7A66A7939AD2}"/>
              </a:ext>
            </a:extLst>
          </p:cNvPr>
          <p:cNvCxnSpPr>
            <a:cxnSpLocks/>
            <a:stCxn id="81" idx="0"/>
            <a:endCxn id="77" idx="4"/>
          </p:cNvCxnSpPr>
          <p:nvPr/>
        </p:nvCxnSpPr>
        <p:spPr>
          <a:xfrm flipV="1">
            <a:off x="8342124" y="3641034"/>
            <a:ext cx="0" cy="280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直接箭头连接符 200">
            <a:extLst>
              <a:ext uri="{FF2B5EF4-FFF2-40B4-BE49-F238E27FC236}">
                <a16:creationId xmlns:a16="http://schemas.microsoft.com/office/drawing/2014/main" id="{FDDB468F-E916-0166-5C0A-4F9FE6203EC5}"/>
              </a:ext>
            </a:extLst>
          </p:cNvPr>
          <p:cNvCxnSpPr>
            <a:cxnSpLocks/>
            <a:stCxn id="80" idx="0"/>
            <a:endCxn id="76" idx="4"/>
          </p:cNvCxnSpPr>
          <p:nvPr/>
        </p:nvCxnSpPr>
        <p:spPr>
          <a:xfrm flipV="1">
            <a:off x="7901289" y="3641034"/>
            <a:ext cx="0" cy="280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直接箭头连接符 203">
            <a:extLst>
              <a:ext uri="{FF2B5EF4-FFF2-40B4-BE49-F238E27FC236}">
                <a16:creationId xmlns:a16="http://schemas.microsoft.com/office/drawing/2014/main" id="{822B523E-9EEB-E391-9F29-B11B9A126111}"/>
              </a:ext>
            </a:extLst>
          </p:cNvPr>
          <p:cNvCxnSpPr>
            <a:cxnSpLocks/>
            <a:stCxn id="79" idx="0"/>
            <a:endCxn id="75" idx="4"/>
          </p:cNvCxnSpPr>
          <p:nvPr/>
        </p:nvCxnSpPr>
        <p:spPr>
          <a:xfrm flipV="1">
            <a:off x="7460454" y="3641034"/>
            <a:ext cx="0" cy="280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371A33DE-BFCB-F90D-3167-B2F0C430EEDB}"/>
              </a:ext>
            </a:extLst>
          </p:cNvPr>
          <p:cNvCxnSpPr>
            <a:cxnSpLocks/>
            <a:stCxn id="78" idx="0"/>
            <a:endCxn id="74" idx="4"/>
          </p:cNvCxnSpPr>
          <p:nvPr/>
        </p:nvCxnSpPr>
        <p:spPr>
          <a:xfrm flipV="1">
            <a:off x="7019619" y="3641034"/>
            <a:ext cx="0" cy="280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BE818F9F-E21D-876D-232F-84ECDCECBF05}"/>
              </a:ext>
            </a:extLst>
          </p:cNvPr>
          <p:cNvCxnSpPr>
            <a:cxnSpLocks/>
            <a:stCxn id="80" idx="6"/>
            <a:endCxn id="81" idx="2"/>
          </p:cNvCxnSpPr>
          <p:nvPr/>
        </p:nvCxnSpPr>
        <p:spPr>
          <a:xfrm>
            <a:off x="7973289" y="3993820"/>
            <a:ext cx="2968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直接箭头连接符 212">
            <a:extLst>
              <a:ext uri="{FF2B5EF4-FFF2-40B4-BE49-F238E27FC236}">
                <a16:creationId xmlns:a16="http://schemas.microsoft.com/office/drawing/2014/main" id="{020DF9B4-F767-3E39-F8B8-5DC82F2946C6}"/>
              </a:ext>
            </a:extLst>
          </p:cNvPr>
          <p:cNvCxnSpPr>
            <a:cxnSpLocks/>
            <a:stCxn id="79" idx="6"/>
            <a:endCxn id="80" idx="2"/>
          </p:cNvCxnSpPr>
          <p:nvPr/>
        </p:nvCxnSpPr>
        <p:spPr>
          <a:xfrm>
            <a:off x="7532454" y="3993820"/>
            <a:ext cx="2968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直接箭头连接符 215">
            <a:extLst>
              <a:ext uri="{FF2B5EF4-FFF2-40B4-BE49-F238E27FC236}">
                <a16:creationId xmlns:a16="http://schemas.microsoft.com/office/drawing/2014/main" id="{5D2319E6-F4AD-09D5-8CA6-991740F785D2}"/>
              </a:ext>
            </a:extLst>
          </p:cNvPr>
          <p:cNvCxnSpPr>
            <a:cxnSpLocks/>
            <a:stCxn id="78" idx="6"/>
            <a:endCxn id="79" idx="2"/>
          </p:cNvCxnSpPr>
          <p:nvPr/>
        </p:nvCxnSpPr>
        <p:spPr>
          <a:xfrm>
            <a:off x="7091619" y="3993820"/>
            <a:ext cx="2968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直接箭头连接符 218">
            <a:extLst>
              <a:ext uri="{FF2B5EF4-FFF2-40B4-BE49-F238E27FC236}">
                <a16:creationId xmlns:a16="http://schemas.microsoft.com/office/drawing/2014/main" id="{05156AF2-3486-D282-A705-842988CE6C3D}"/>
              </a:ext>
            </a:extLst>
          </p:cNvPr>
          <p:cNvCxnSpPr>
            <a:cxnSpLocks/>
            <a:stCxn id="70" idx="4"/>
            <a:endCxn id="74" idx="0"/>
          </p:cNvCxnSpPr>
          <p:nvPr/>
        </p:nvCxnSpPr>
        <p:spPr>
          <a:xfrm>
            <a:off x="7019619" y="3217931"/>
            <a:ext cx="0" cy="2791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9F49010E-9537-FB72-9735-13016CAAF4B6}"/>
              </a:ext>
            </a:extLst>
          </p:cNvPr>
          <p:cNvCxnSpPr>
            <a:cxnSpLocks/>
            <a:stCxn id="69" idx="4"/>
            <a:endCxn id="70" idx="0"/>
          </p:cNvCxnSpPr>
          <p:nvPr/>
        </p:nvCxnSpPr>
        <p:spPr>
          <a:xfrm>
            <a:off x="7019619" y="2794828"/>
            <a:ext cx="0" cy="2791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5" name="直接箭头连接符 224">
            <a:extLst>
              <a:ext uri="{FF2B5EF4-FFF2-40B4-BE49-F238E27FC236}">
                <a16:creationId xmlns:a16="http://schemas.microsoft.com/office/drawing/2014/main" id="{6183038E-DEE9-E22F-F36A-831A647BC3F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>
            <a:off x="7091619" y="3145931"/>
            <a:ext cx="2968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29D3730E-1538-B3B5-6DC1-3229E42EE9D5}"/>
              </a:ext>
            </a:extLst>
          </p:cNvPr>
          <p:cNvCxnSpPr>
            <a:cxnSpLocks/>
            <a:stCxn id="72" idx="2"/>
            <a:endCxn id="71" idx="6"/>
          </p:cNvCxnSpPr>
          <p:nvPr/>
        </p:nvCxnSpPr>
        <p:spPr>
          <a:xfrm flipH="1">
            <a:off x="7532454" y="3145931"/>
            <a:ext cx="2968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1" name="直接箭头连接符 230">
            <a:extLst>
              <a:ext uri="{FF2B5EF4-FFF2-40B4-BE49-F238E27FC236}">
                <a16:creationId xmlns:a16="http://schemas.microsoft.com/office/drawing/2014/main" id="{7487E830-171D-FB0B-1BC0-6ACE3B8523FE}"/>
              </a:ext>
            </a:extLst>
          </p:cNvPr>
          <p:cNvCxnSpPr>
            <a:cxnSpLocks/>
            <a:stCxn id="73" idx="2"/>
            <a:endCxn id="72" idx="6"/>
          </p:cNvCxnSpPr>
          <p:nvPr/>
        </p:nvCxnSpPr>
        <p:spPr>
          <a:xfrm flipH="1">
            <a:off x="7973289" y="3145931"/>
            <a:ext cx="2968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07F4DC40-FCCC-9A9B-5F51-023ACB0B6E5D}"/>
              </a:ext>
            </a:extLst>
          </p:cNvPr>
          <p:cNvCxnSpPr>
            <a:cxnSpLocks/>
            <a:stCxn id="63" idx="2"/>
            <a:endCxn id="73" idx="6"/>
          </p:cNvCxnSpPr>
          <p:nvPr/>
        </p:nvCxnSpPr>
        <p:spPr>
          <a:xfrm flipH="1">
            <a:off x="8414124" y="3145931"/>
            <a:ext cx="2968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7" name="直接箭头连接符 236">
            <a:extLst>
              <a:ext uri="{FF2B5EF4-FFF2-40B4-BE49-F238E27FC236}">
                <a16:creationId xmlns:a16="http://schemas.microsoft.com/office/drawing/2014/main" id="{65C9D869-E20C-5D40-E6D1-F64840156519}"/>
              </a:ext>
            </a:extLst>
          </p:cNvPr>
          <p:cNvCxnSpPr>
            <a:cxnSpLocks/>
            <a:stCxn id="77" idx="0"/>
            <a:endCxn id="73" idx="4"/>
          </p:cNvCxnSpPr>
          <p:nvPr/>
        </p:nvCxnSpPr>
        <p:spPr>
          <a:xfrm flipV="1">
            <a:off x="8342124" y="3217931"/>
            <a:ext cx="0" cy="2791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0" name="直接箭头连接符 239">
            <a:extLst>
              <a:ext uri="{FF2B5EF4-FFF2-40B4-BE49-F238E27FC236}">
                <a16:creationId xmlns:a16="http://schemas.microsoft.com/office/drawing/2014/main" id="{390A66E3-15A5-ABB4-BA1B-8F9970792F92}"/>
              </a:ext>
            </a:extLst>
          </p:cNvPr>
          <p:cNvCxnSpPr>
            <a:cxnSpLocks/>
            <a:stCxn id="76" idx="0"/>
            <a:endCxn id="72" idx="4"/>
          </p:cNvCxnSpPr>
          <p:nvPr/>
        </p:nvCxnSpPr>
        <p:spPr>
          <a:xfrm flipV="1">
            <a:off x="7901289" y="3217931"/>
            <a:ext cx="0" cy="2791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3" name="直接箭头连接符 242">
            <a:extLst>
              <a:ext uri="{FF2B5EF4-FFF2-40B4-BE49-F238E27FC236}">
                <a16:creationId xmlns:a16="http://schemas.microsoft.com/office/drawing/2014/main" id="{62648F62-DB07-6045-8CFB-D57BF7C9D6F1}"/>
              </a:ext>
            </a:extLst>
          </p:cNvPr>
          <p:cNvCxnSpPr>
            <a:cxnSpLocks/>
            <a:stCxn id="75" idx="0"/>
            <a:endCxn id="71" idx="4"/>
          </p:cNvCxnSpPr>
          <p:nvPr/>
        </p:nvCxnSpPr>
        <p:spPr>
          <a:xfrm flipV="1">
            <a:off x="7460454" y="3217931"/>
            <a:ext cx="0" cy="2791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6" name="直接箭头连接符 245">
            <a:extLst>
              <a:ext uri="{FF2B5EF4-FFF2-40B4-BE49-F238E27FC236}">
                <a16:creationId xmlns:a16="http://schemas.microsoft.com/office/drawing/2014/main" id="{626A7A77-9A1B-634B-C546-3A1BF961BCD8}"/>
              </a:ext>
            </a:extLst>
          </p:cNvPr>
          <p:cNvCxnSpPr>
            <a:cxnSpLocks/>
            <a:stCxn id="71" idx="0"/>
            <a:endCxn id="68" idx="4"/>
          </p:cNvCxnSpPr>
          <p:nvPr/>
        </p:nvCxnSpPr>
        <p:spPr>
          <a:xfrm flipV="1">
            <a:off x="7460454" y="2794828"/>
            <a:ext cx="0" cy="2791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9" name="直接箭头连接符 248">
            <a:extLst>
              <a:ext uri="{FF2B5EF4-FFF2-40B4-BE49-F238E27FC236}">
                <a16:creationId xmlns:a16="http://schemas.microsoft.com/office/drawing/2014/main" id="{6C80F67C-42DF-A7CD-8811-CA781E803406}"/>
              </a:ext>
            </a:extLst>
          </p:cNvPr>
          <p:cNvCxnSpPr>
            <a:cxnSpLocks/>
            <a:stCxn id="72" idx="0"/>
            <a:endCxn id="67" idx="4"/>
          </p:cNvCxnSpPr>
          <p:nvPr/>
        </p:nvCxnSpPr>
        <p:spPr>
          <a:xfrm flipV="1">
            <a:off x="7901289" y="2794828"/>
            <a:ext cx="0" cy="2791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2" name="直接箭头连接符 251">
            <a:extLst>
              <a:ext uri="{FF2B5EF4-FFF2-40B4-BE49-F238E27FC236}">
                <a16:creationId xmlns:a16="http://schemas.microsoft.com/office/drawing/2014/main" id="{859753D5-AA48-5E47-9E41-08531BE02D45}"/>
              </a:ext>
            </a:extLst>
          </p:cNvPr>
          <p:cNvCxnSpPr>
            <a:cxnSpLocks/>
            <a:stCxn id="73" idx="0"/>
            <a:endCxn id="66" idx="4"/>
          </p:cNvCxnSpPr>
          <p:nvPr/>
        </p:nvCxnSpPr>
        <p:spPr>
          <a:xfrm flipV="1">
            <a:off x="8342124" y="2797229"/>
            <a:ext cx="0" cy="2767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5" name="直接箭头连接符 254">
            <a:extLst>
              <a:ext uri="{FF2B5EF4-FFF2-40B4-BE49-F238E27FC236}">
                <a16:creationId xmlns:a16="http://schemas.microsoft.com/office/drawing/2014/main" id="{1711EFF3-881B-A563-2774-38EF61578BA9}"/>
              </a:ext>
            </a:extLst>
          </p:cNvPr>
          <p:cNvCxnSpPr>
            <a:cxnSpLocks/>
            <a:stCxn id="77" idx="2"/>
            <a:endCxn id="76" idx="6"/>
          </p:cNvCxnSpPr>
          <p:nvPr/>
        </p:nvCxnSpPr>
        <p:spPr>
          <a:xfrm flipH="1">
            <a:off x="7973289" y="3569034"/>
            <a:ext cx="2968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8" name="直接箭头连接符 257">
            <a:extLst>
              <a:ext uri="{FF2B5EF4-FFF2-40B4-BE49-F238E27FC236}">
                <a16:creationId xmlns:a16="http://schemas.microsoft.com/office/drawing/2014/main" id="{6CDEF85B-A73E-D818-51DA-B87DFD8BCEE1}"/>
              </a:ext>
            </a:extLst>
          </p:cNvPr>
          <p:cNvCxnSpPr>
            <a:cxnSpLocks/>
            <a:stCxn id="76" idx="2"/>
            <a:endCxn id="75" idx="6"/>
          </p:cNvCxnSpPr>
          <p:nvPr/>
        </p:nvCxnSpPr>
        <p:spPr>
          <a:xfrm flipH="1">
            <a:off x="7532454" y="3569034"/>
            <a:ext cx="2968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BA3A220A-0129-22D9-AAE0-10124E87801A}"/>
              </a:ext>
            </a:extLst>
          </p:cNvPr>
          <p:cNvCxnSpPr>
            <a:cxnSpLocks/>
            <a:stCxn id="75" idx="2"/>
            <a:endCxn id="74" idx="6"/>
          </p:cNvCxnSpPr>
          <p:nvPr/>
        </p:nvCxnSpPr>
        <p:spPr>
          <a:xfrm flipH="1">
            <a:off x="7091619" y="3569034"/>
            <a:ext cx="2968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F24D5B04-6CCA-5B10-7AB5-7AEDFCCCDDAF}"/>
              </a:ext>
            </a:extLst>
          </p:cNvPr>
          <p:cNvCxnSpPr>
            <a:cxnSpLocks/>
            <a:stCxn id="68" idx="3"/>
            <a:endCxn id="70" idx="7"/>
          </p:cNvCxnSpPr>
          <p:nvPr/>
        </p:nvCxnSpPr>
        <p:spPr>
          <a:xfrm flipH="1">
            <a:off x="7070531" y="2773740"/>
            <a:ext cx="339011" cy="3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7D4A53F3-D2C7-6191-E0E7-595F86585704}"/>
              </a:ext>
            </a:extLst>
          </p:cNvPr>
          <p:cNvCxnSpPr>
            <a:cxnSpLocks/>
            <a:stCxn id="69" idx="5"/>
            <a:endCxn id="71" idx="1"/>
          </p:cNvCxnSpPr>
          <p:nvPr/>
        </p:nvCxnSpPr>
        <p:spPr>
          <a:xfrm>
            <a:off x="7070531" y="2773740"/>
            <a:ext cx="339011" cy="3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1" name="直接箭头连接符 270">
            <a:extLst>
              <a:ext uri="{FF2B5EF4-FFF2-40B4-BE49-F238E27FC236}">
                <a16:creationId xmlns:a16="http://schemas.microsoft.com/office/drawing/2014/main" id="{DE9098CC-E32A-9FA3-53FC-6B029266DE3E}"/>
              </a:ext>
            </a:extLst>
          </p:cNvPr>
          <p:cNvCxnSpPr>
            <a:cxnSpLocks/>
            <a:stCxn id="68" idx="5"/>
            <a:endCxn id="72" idx="1"/>
          </p:cNvCxnSpPr>
          <p:nvPr/>
        </p:nvCxnSpPr>
        <p:spPr>
          <a:xfrm>
            <a:off x="7511366" y="2773740"/>
            <a:ext cx="339011" cy="3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CF8D5748-9FDE-D84C-104C-64D085AA56E8}"/>
              </a:ext>
            </a:extLst>
          </p:cNvPr>
          <p:cNvCxnSpPr>
            <a:cxnSpLocks/>
            <a:stCxn id="67" idx="3"/>
            <a:endCxn id="71" idx="7"/>
          </p:cNvCxnSpPr>
          <p:nvPr/>
        </p:nvCxnSpPr>
        <p:spPr>
          <a:xfrm flipH="1">
            <a:off x="7511366" y="2773740"/>
            <a:ext cx="339011" cy="3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直接箭头连接符 276">
            <a:extLst>
              <a:ext uri="{FF2B5EF4-FFF2-40B4-BE49-F238E27FC236}">
                <a16:creationId xmlns:a16="http://schemas.microsoft.com/office/drawing/2014/main" id="{814D5859-B31B-74AA-7B7A-6098D3008CD6}"/>
              </a:ext>
            </a:extLst>
          </p:cNvPr>
          <p:cNvCxnSpPr>
            <a:cxnSpLocks/>
            <a:stCxn id="66" idx="3"/>
            <a:endCxn id="72" idx="7"/>
          </p:cNvCxnSpPr>
          <p:nvPr/>
        </p:nvCxnSpPr>
        <p:spPr>
          <a:xfrm flipH="1">
            <a:off x="7952201" y="2776141"/>
            <a:ext cx="339011" cy="3188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直接箭头连接符 279">
            <a:extLst>
              <a:ext uri="{FF2B5EF4-FFF2-40B4-BE49-F238E27FC236}">
                <a16:creationId xmlns:a16="http://schemas.microsoft.com/office/drawing/2014/main" id="{4C089ACF-421F-DED3-936C-55EC359A2D9D}"/>
              </a:ext>
            </a:extLst>
          </p:cNvPr>
          <p:cNvCxnSpPr>
            <a:cxnSpLocks/>
            <a:stCxn id="62" idx="3"/>
            <a:endCxn id="73" idx="7"/>
          </p:cNvCxnSpPr>
          <p:nvPr/>
        </p:nvCxnSpPr>
        <p:spPr>
          <a:xfrm flipH="1">
            <a:off x="8393036" y="2773740"/>
            <a:ext cx="339011" cy="3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044593A5-9707-ABC5-7613-7E8988A57DC4}"/>
              </a:ext>
            </a:extLst>
          </p:cNvPr>
          <p:cNvCxnSpPr>
            <a:cxnSpLocks/>
            <a:stCxn id="66" idx="5"/>
            <a:endCxn id="63" idx="1"/>
          </p:cNvCxnSpPr>
          <p:nvPr/>
        </p:nvCxnSpPr>
        <p:spPr>
          <a:xfrm>
            <a:off x="8393036" y="2776141"/>
            <a:ext cx="339011" cy="3188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6" name="直接箭头连接符 285">
            <a:extLst>
              <a:ext uri="{FF2B5EF4-FFF2-40B4-BE49-F238E27FC236}">
                <a16:creationId xmlns:a16="http://schemas.microsoft.com/office/drawing/2014/main" id="{D3D29DA8-F1CD-4A84-CF0D-F34372F5B853}"/>
              </a:ext>
            </a:extLst>
          </p:cNvPr>
          <p:cNvCxnSpPr>
            <a:cxnSpLocks/>
            <a:stCxn id="67" idx="5"/>
            <a:endCxn id="73" idx="1"/>
          </p:cNvCxnSpPr>
          <p:nvPr/>
        </p:nvCxnSpPr>
        <p:spPr>
          <a:xfrm>
            <a:off x="7952201" y="2773740"/>
            <a:ext cx="339011" cy="3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9" name="直接箭头连接符 288">
            <a:extLst>
              <a:ext uri="{FF2B5EF4-FFF2-40B4-BE49-F238E27FC236}">
                <a16:creationId xmlns:a16="http://schemas.microsoft.com/office/drawing/2014/main" id="{17D9BB83-7D7B-4D98-E7FF-EC011CF47DED}"/>
              </a:ext>
            </a:extLst>
          </p:cNvPr>
          <p:cNvCxnSpPr>
            <a:cxnSpLocks/>
            <a:stCxn id="72" idx="5"/>
            <a:endCxn id="77" idx="1"/>
          </p:cNvCxnSpPr>
          <p:nvPr/>
        </p:nvCxnSpPr>
        <p:spPr>
          <a:xfrm>
            <a:off x="7952201" y="3196843"/>
            <a:ext cx="339011" cy="3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2" name="直接箭头连接符 291">
            <a:extLst>
              <a:ext uri="{FF2B5EF4-FFF2-40B4-BE49-F238E27FC236}">
                <a16:creationId xmlns:a16="http://schemas.microsoft.com/office/drawing/2014/main" id="{CFE74E03-E1F0-08B1-24CE-B0CEA3ED5A62}"/>
              </a:ext>
            </a:extLst>
          </p:cNvPr>
          <p:cNvCxnSpPr>
            <a:cxnSpLocks/>
            <a:stCxn id="73" idx="3"/>
            <a:endCxn id="76" idx="7"/>
          </p:cNvCxnSpPr>
          <p:nvPr/>
        </p:nvCxnSpPr>
        <p:spPr>
          <a:xfrm flipH="1">
            <a:off x="7952201" y="3196843"/>
            <a:ext cx="339011" cy="3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5" name="直接箭头连接符 294">
            <a:extLst>
              <a:ext uri="{FF2B5EF4-FFF2-40B4-BE49-F238E27FC236}">
                <a16:creationId xmlns:a16="http://schemas.microsoft.com/office/drawing/2014/main" id="{4321F29D-A4B1-BDC1-8C42-4B1D4D83C6D4}"/>
              </a:ext>
            </a:extLst>
          </p:cNvPr>
          <p:cNvCxnSpPr>
            <a:cxnSpLocks/>
            <a:stCxn id="64" idx="1"/>
            <a:endCxn id="73" idx="5"/>
          </p:cNvCxnSpPr>
          <p:nvPr/>
        </p:nvCxnSpPr>
        <p:spPr>
          <a:xfrm flipH="1" flipV="1">
            <a:off x="8393036" y="3196843"/>
            <a:ext cx="339011" cy="3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8" name="直接箭头连接符 297">
            <a:extLst>
              <a:ext uri="{FF2B5EF4-FFF2-40B4-BE49-F238E27FC236}">
                <a16:creationId xmlns:a16="http://schemas.microsoft.com/office/drawing/2014/main" id="{B7B70CB8-46F3-A401-7DFA-A9C06A2CF4C0}"/>
              </a:ext>
            </a:extLst>
          </p:cNvPr>
          <p:cNvCxnSpPr>
            <a:cxnSpLocks/>
            <a:stCxn id="77" idx="7"/>
            <a:endCxn id="63" idx="3"/>
          </p:cNvCxnSpPr>
          <p:nvPr/>
        </p:nvCxnSpPr>
        <p:spPr>
          <a:xfrm flipV="1">
            <a:off x="8393036" y="3196843"/>
            <a:ext cx="339011" cy="3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1" name="直接箭头连接符 300">
            <a:extLst>
              <a:ext uri="{FF2B5EF4-FFF2-40B4-BE49-F238E27FC236}">
                <a16:creationId xmlns:a16="http://schemas.microsoft.com/office/drawing/2014/main" id="{C6AA52EC-0402-44D6-FE4E-F7A3F4217C17}"/>
              </a:ext>
            </a:extLst>
          </p:cNvPr>
          <p:cNvCxnSpPr>
            <a:cxnSpLocks/>
            <a:stCxn id="81" idx="7"/>
            <a:endCxn id="64" idx="3"/>
          </p:cNvCxnSpPr>
          <p:nvPr/>
        </p:nvCxnSpPr>
        <p:spPr>
          <a:xfrm flipV="1">
            <a:off x="8393036" y="3619946"/>
            <a:ext cx="339011" cy="3229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4" name="直接箭头连接符 303">
            <a:extLst>
              <a:ext uri="{FF2B5EF4-FFF2-40B4-BE49-F238E27FC236}">
                <a16:creationId xmlns:a16="http://schemas.microsoft.com/office/drawing/2014/main" id="{FBF27DA1-4024-9331-78C2-A5671E85E62C}"/>
              </a:ext>
            </a:extLst>
          </p:cNvPr>
          <p:cNvCxnSpPr>
            <a:cxnSpLocks/>
            <a:stCxn id="65" idx="1"/>
            <a:endCxn id="77" idx="5"/>
          </p:cNvCxnSpPr>
          <p:nvPr/>
        </p:nvCxnSpPr>
        <p:spPr>
          <a:xfrm flipH="1" flipV="1">
            <a:off x="8393036" y="3619946"/>
            <a:ext cx="339011" cy="3229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7" name="直接箭头连接符 306">
            <a:extLst>
              <a:ext uri="{FF2B5EF4-FFF2-40B4-BE49-F238E27FC236}">
                <a16:creationId xmlns:a16="http://schemas.microsoft.com/office/drawing/2014/main" id="{01521253-CFF6-CD9C-1273-184AA33097F3}"/>
              </a:ext>
            </a:extLst>
          </p:cNvPr>
          <p:cNvCxnSpPr>
            <a:cxnSpLocks/>
            <a:stCxn id="81" idx="1"/>
            <a:endCxn id="76" idx="5"/>
          </p:cNvCxnSpPr>
          <p:nvPr/>
        </p:nvCxnSpPr>
        <p:spPr>
          <a:xfrm flipH="1" flipV="1">
            <a:off x="7952201" y="3619946"/>
            <a:ext cx="339011" cy="3229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ED2C36A7-044E-5F63-85E0-00726763BF0D}"/>
              </a:ext>
            </a:extLst>
          </p:cNvPr>
          <p:cNvCxnSpPr>
            <a:cxnSpLocks/>
            <a:stCxn id="80" idx="7"/>
            <a:endCxn id="77" idx="3"/>
          </p:cNvCxnSpPr>
          <p:nvPr/>
        </p:nvCxnSpPr>
        <p:spPr>
          <a:xfrm flipV="1">
            <a:off x="7952201" y="3619946"/>
            <a:ext cx="339011" cy="3229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A1276353-E720-24AB-97DD-81DE6FCF8824}"/>
              </a:ext>
            </a:extLst>
          </p:cNvPr>
          <p:cNvCxnSpPr>
            <a:cxnSpLocks/>
            <a:stCxn id="79" idx="7"/>
            <a:endCxn id="76" idx="3"/>
          </p:cNvCxnSpPr>
          <p:nvPr/>
        </p:nvCxnSpPr>
        <p:spPr>
          <a:xfrm flipV="1">
            <a:off x="7511366" y="3619946"/>
            <a:ext cx="339011" cy="3229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9B7D6044-8DC9-7A91-59BF-358E5659AD4A}"/>
              </a:ext>
            </a:extLst>
          </p:cNvPr>
          <p:cNvCxnSpPr>
            <a:cxnSpLocks/>
            <a:stCxn id="80" idx="1"/>
            <a:endCxn id="75" idx="5"/>
          </p:cNvCxnSpPr>
          <p:nvPr/>
        </p:nvCxnSpPr>
        <p:spPr>
          <a:xfrm flipH="1" flipV="1">
            <a:off x="7511366" y="3619946"/>
            <a:ext cx="339011" cy="3229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9" name="直接箭头连接符 318">
            <a:extLst>
              <a:ext uri="{FF2B5EF4-FFF2-40B4-BE49-F238E27FC236}">
                <a16:creationId xmlns:a16="http://schemas.microsoft.com/office/drawing/2014/main" id="{C29B08DD-BEA6-1337-BA33-BB13F51BECF8}"/>
              </a:ext>
            </a:extLst>
          </p:cNvPr>
          <p:cNvCxnSpPr>
            <a:cxnSpLocks/>
            <a:stCxn id="76" idx="1"/>
            <a:endCxn id="71" idx="5"/>
          </p:cNvCxnSpPr>
          <p:nvPr/>
        </p:nvCxnSpPr>
        <p:spPr>
          <a:xfrm flipH="1" flipV="1">
            <a:off x="7511366" y="3196843"/>
            <a:ext cx="339011" cy="3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2" name="直接箭头连接符 321">
            <a:extLst>
              <a:ext uri="{FF2B5EF4-FFF2-40B4-BE49-F238E27FC236}">
                <a16:creationId xmlns:a16="http://schemas.microsoft.com/office/drawing/2014/main" id="{9B1AF9AE-3C9C-F376-7DE0-444563FBC832}"/>
              </a:ext>
            </a:extLst>
          </p:cNvPr>
          <p:cNvCxnSpPr>
            <a:cxnSpLocks/>
            <a:stCxn id="75" idx="7"/>
            <a:endCxn id="72" idx="3"/>
          </p:cNvCxnSpPr>
          <p:nvPr/>
        </p:nvCxnSpPr>
        <p:spPr>
          <a:xfrm flipV="1">
            <a:off x="7511366" y="3196843"/>
            <a:ext cx="339011" cy="3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5" name="直接箭头连接符 324">
            <a:extLst>
              <a:ext uri="{FF2B5EF4-FFF2-40B4-BE49-F238E27FC236}">
                <a16:creationId xmlns:a16="http://schemas.microsoft.com/office/drawing/2014/main" id="{B6D647D2-670B-1111-A2BF-BEA935DA29CB}"/>
              </a:ext>
            </a:extLst>
          </p:cNvPr>
          <p:cNvCxnSpPr>
            <a:cxnSpLocks/>
            <a:stCxn id="74" idx="7"/>
            <a:endCxn id="71" idx="3"/>
          </p:cNvCxnSpPr>
          <p:nvPr/>
        </p:nvCxnSpPr>
        <p:spPr>
          <a:xfrm flipV="1">
            <a:off x="7070531" y="3196843"/>
            <a:ext cx="339011" cy="3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9" name="直接箭头连接符 328">
            <a:extLst>
              <a:ext uri="{FF2B5EF4-FFF2-40B4-BE49-F238E27FC236}">
                <a16:creationId xmlns:a16="http://schemas.microsoft.com/office/drawing/2014/main" id="{D99D5FC4-10DF-39E3-CE2F-231877C5F091}"/>
              </a:ext>
            </a:extLst>
          </p:cNvPr>
          <p:cNvCxnSpPr>
            <a:cxnSpLocks/>
            <a:stCxn id="75" idx="1"/>
            <a:endCxn id="70" idx="5"/>
          </p:cNvCxnSpPr>
          <p:nvPr/>
        </p:nvCxnSpPr>
        <p:spPr>
          <a:xfrm flipH="1" flipV="1">
            <a:off x="7070531" y="3196843"/>
            <a:ext cx="339011" cy="3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2" name="直接箭头连接符 331">
            <a:extLst>
              <a:ext uri="{FF2B5EF4-FFF2-40B4-BE49-F238E27FC236}">
                <a16:creationId xmlns:a16="http://schemas.microsoft.com/office/drawing/2014/main" id="{64D323BC-625E-AC30-AEA8-F3C1A9059AAA}"/>
              </a:ext>
            </a:extLst>
          </p:cNvPr>
          <p:cNvCxnSpPr>
            <a:cxnSpLocks/>
            <a:stCxn id="79" idx="1"/>
            <a:endCxn id="74" idx="5"/>
          </p:cNvCxnSpPr>
          <p:nvPr/>
        </p:nvCxnSpPr>
        <p:spPr>
          <a:xfrm flipH="1" flipV="1">
            <a:off x="7070531" y="3619946"/>
            <a:ext cx="339011" cy="3229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5" name="直接箭头连接符 334">
            <a:extLst>
              <a:ext uri="{FF2B5EF4-FFF2-40B4-BE49-F238E27FC236}">
                <a16:creationId xmlns:a16="http://schemas.microsoft.com/office/drawing/2014/main" id="{8CADF48B-1B29-A691-F46E-64865879F4FE}"/>
              </a:ext>
            </a:extLst>
          </p:cNvPr>
          <p:cNvCxnSpPr>
            <a:cxnSpLocks/>
            <a:stCxn id="78" idx="7"/>
            <a:endCxn id="75" idx="3"/>
          </p:cNvCxnSpPr>
          <p:nvPr/>
        </p:nvCxnSpPr>
        <p:spPr>
          <a:xfrm flipV="1">
            <a:off x="7070531" y="3619946"/>
            <a:ext cx="339011" cy="3229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4" name="文本框 353">
            <a:extLst>
              <a:ext uri="{FF2B5EF4-FFF2-40B4-BE49-F238E27FC236}">
                <a16:creationId xmlns:a16="http://schemas.microsoft.com/office/drawing/2014/main" id="{C7A30FFC-8412-0924-C65A-EEC18611BE06}"/>
              </a:ext>
            </a:extLst>
          </p:cNvPr>
          <p:cNvSpPr txBox="1"/>
          <p:nvPr/>
        </p:nvSpPr>
        <p:spPr>
          <a:xfrm>
            <a:off x="2956042" y="1643463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</a:t>
            </a:r>
            <a:endParaRPr lang="en-CH" dirty="0"/>
          </a:p>
        </p:txBody>
      </p:sp>
      <p:sp>
        <p:nvSpPr>
          <p:cNvPr id="355" name="文本框 354">
            <a:extLst>
              <a:ext uri="{FF2B5EF4-FFF2-40B4-BE49-F238E27FC236}">
                <a16:creationId xmlns:a16="http://schemas.microsoft.com/office/drawing/2014/main" id="{91E3C524-7BC9-D442-E94A-7BFE6C147DF1}"/>
              </a:ext>
            </a:extLst>
          </p:cNvPr>
          <p:cNvSpPr txBox="1"/>
          <p:nvPr/>
        </p:nvSpPr>
        <p:spPr>
          <a:xfrm>
            <a:off x="7019619" y="1586181"/>
            <a:ext cx="209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Message </a:t>
            </a:r>
            <a:r>
              <a:rPr lang="en-US" altLang="zh-CN"/>
              <a:t>passing</a:t>
            </a:r>
            <a:endParaRPr lang="en-CH" dirty="0"/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23096AB8-7FD8-7515-0354-130C59946EC2}"/>
              </a:ext>
            </a:extLst>
          </p:cNvPr>
          <p:cNvSpPr txBox="1"/>
          <p:nvPr/>
        </p:nvSpPr>
        <p:spPr>
          <a:xfrm>
            <a:off x="4176375" y="4470055"/>
            <a:ext cx="139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Dirichlet Boundary</a:t>
            </a:r>
            <a:endParaRPr lang="en-CH" dirty="0"/>
          </a:p>
        </p:txBody>
      </p:sp>
      <p:cxnSp>
        <p:nvCxnSpPr>
          <p:cNvPr id="365" name="直接箭头连接符 364">
            <a:extLst>
              <a:ext uri="{FF2B5EF4-FFF2-40B4-BE49-F238E27FC236}">
                <a16:creationId xmlns:a16="http://schemas.microsoft.com/office/drawing/2014/main" id="{362FE3AF-1ADD-832C-82B7-833593821115}"/>
              </a:ext>
            </a:extLst>
          </p:cNvPr>
          <p:cNvCxnSpPr>
            <a:stCxn id="358" idx="0"/>
            <a:endCxn id="15" idx="5"/>
          </p:cNvCxnSpPr>
          <p:nvPr/>
        </p:nvCxnSpPr>
        <p:spPr>
          <a:xfrm flipH="1" flipV="1">
            <a:off x="4215114" y="4044732"/>
            <a:ext cx="656586" cy="425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6" name="箭头: 左右 365">
            <a:extLst>
              <a:ext uri="{FF2B5EF4-FFF2-40B4-BE49-F238E27FC236}">
                <a16:creationId xmlns:a16="http://schemas.microsoft.com/office/drawing/2014/main" id="{9CD72926-A5B4-E5B6-0C47-AFA60BC17162}"/>
              </a:ext>
            </a:extLst>
          </p:cNvPr>
          <p:cNvSpPr/>
          <p:nvPr/>
        </p:nvSpPr>
        <p:spPr>
          <a:xfrm>
            <a:off x="4814888" y="2813268"/>
            <a:ext cx="1201924" cy="381961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67" name="文本框 366">
            <a:extLst>
              <a:ext uri="{FF2B5EF4-FFF2-40B4-BE49-F238E27FC236}">
                <a16:creationId xmlns:a16="http://schemas.microsoft.com/office/drawing/2014/main" id="{AB1CD992-C0C5-0669-EB17-974A5D496E31}"/>
              </a:ext>
            </a:extLst>
          </p:cNvPr>
          <p:cNvSpPr txBox="1"/>
          <p:nvPr/>
        </p:nvSpPr>
        <p:spPr>
          <a:xfrm>
            <a:off x="4841097" y="2226719"/>
            <a:ext cx="149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Equivalence</a:t>
            </a:r>
            <a:endParaRPr lang="en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0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54"/>
    </mc:Choice>
    <mc:Fallback xmlns="">
      <p:transition spd="slow" advTm="18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1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355" grpId="0"/>
      <p:bldP spid="366" grpId="0" animBg="1"/>
      <p:bldP spid="36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Experiments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876787"/>
            <a:ext cx="6592645" cy="5087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 Condense </a:t>
            </a:r>
            <a:r>
              <a:rPr lang="en-US" b="1" dirty="0" err="1"/>
              <a:t>Equivelant</a:t>
            </a:r>
            <a:r>
              <a:rPr lang="en-US" b="1" dirty="0"/>
              <a:t> Architecture(SCEA) :</a:t>
            </a:r>
            <a:r>
              <a:rPr lang="zh-CN" altLang="en-US" b="1" dirty="0"/>
              <a:t> </a:t>
            </a:r>
            <a:r>
              <a:rPr lang="en-US" altLang="zh-CN" b="1" dirty="0"/>
              <a:t>Dataset</a:t>
            </a:r>
            <a:endParaRPr lang="de-DE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18F4AF-2481-67EE-C0C4-0F91802A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18" y="2161907"/>
            <a:ext cx="3490637" cy="15377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1A2BD4-605C-09D6-DE65-F99A70DCA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47" y="1486987"/>
            <a:ext cx="3172254" cy="5175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B157DF-E5B1-E1E5-EF70-0F45ECE7B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74" y="2119413"/>
            <a:ext cx="3614739" cy="1568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2B004D-40AA-73C1-FE6C-5A37C0D0E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302" y="1385544"/>
            <a:ext cx="2809535" cy="5112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BE5511-018B-65A1-22BF-F43FEB6C1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3107" y="2161907"/>
            <a:ext cx="3477194" cy="14767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AEB0D7A-CE0F-7723-A06A-86C10A6FB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043" y="1486987"/>
            <a:ext cx="2981322" cy="4864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9B9C780-9B24-AC9A-E3CC-3EAE1D3F4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70" y="3699697"/>
            <a:ext cx="3338512" cy="25038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BA07849-DC27-D474-1299-9C36E467A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2" y="3839872"/>
            <a:ext cx="3083721" cy="23127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2E3888-BF30-88AA-2A17-21D8234BC9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5" y="1201125"/>
            <a:ext cx="6592645" cy="494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24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782">
        <p159:morph option="byObject"/>
      </p:transition>
    </mc:Choice>
    <mc:Fallback xmlns="">
      <p:transition advTm="10782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Experiments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876787"/>
            <a:ext cx="6592645" cy="5087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 Condense </a:t>
            </a:r>
            <a:r>
              <a:rPr lang="en-US" b="1" dirty="0" err="1"/>
              <a:t>Equivelant</a:t>
            </a:r>
            <a:r>
              <a:rPr lang="en-US" b="1" dirty="0"/>
              <a:t> Architecture(SCEA) :</a:t>
            </a:r>
            <a:r>
              <a:rPr lang="zh-CN" altLang="en-US" b="1" dirty="0"/>
              <a:t> </a:t>
            </a:r>
            <a:r>
              <a:rPr lang="en-US" altLang="zh-CN" b="1" dirty="0"/>
              <a:t>Dataset</a:t>
            </a:r>
            <a:endParaRPr lang="de-DE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18F4AF-2481-67EE-C0C4-0F91802A6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18" y="2161907"/>
            <a:ext cx="3490637" cy="15377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1A2BD4-605C-09D6-DE65-F99A70DCA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47" y="1486987"/>
            <a:ext cx="3172254" cy="5175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B157DF-E5B1-E1E5-EF70-0F45ECE7B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774" y="2119413"/>
            <a:ext cx="3614739" cy="1568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2B004D-40AA-73C1-FE6C-5A37C0D0E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302" y="1385544"/>
            <a:ext cx="2809535" cy="5112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BE5511-018B-65A1-22BF-F43FEB6C15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107" y="2161907"/>
            <a:ext cx="3477194" cy="14767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AEB0D7A-CE0F-7723-A06A-86C10A6FB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043" y="1486987"/>
            <a:ext cx="2981322" cy="48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2E3888-BF30-88AA-2A17-21D8234BC9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116" y="3796388"/>
            <a:ext cx="3083722" cy="23127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9B9C780-9B24-AC9A-E3CC-3EAE1D3F4E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075" y="1512026"/>
            <a:ext cx="6255407" cy="46915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BA07849-DC27-D474-1299-9C36E467A3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2" y="3839872"/>
            <a:ext cx="3083721" cy="231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50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317">
        <p159:morph option="byObject"/>
      </p:transition>
    </mc:Choice>
    <mc:Fallback xmlns="">
      <p:transition advTm="7317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35D5C19-26A8-F6C3-6498-0211C54E9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42" y="4581410"/>
            <a:ext cx="7773848" cy="19410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887E177-F1DC-90B7-5C5B-6F18F2119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42" y="2798765"/>
            <a:ext cx="7773848" cy="19410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Experiments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1FEDC9-6F27-9A00-76B7-3CA3187DD8BA}"/>
              </a:ext>
            </a:extLst>
          </p:cNvPr>
          <p:cNvSpPr txBox="1"/>
          <p:nvPr/>
        </p:nvSpPr>
        <p:spPr>
          <a:xfrm>
            <a:off x="8188360" y="1015637"/>
            <a:ext cx="2591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0.0train ratio </a:t>
            </a:r>
          </a:p>
          <a:p>
            <a:r>
              <a:rPr lang="en-US" dirty="0"/>
              <a:t>+ SIGN(8 hops) </a:t>
            </a:r>
          </a:p>
          <a:p>
            <a:r>
              <a:rPr lang="en-US" dirty="0"/>
              <a:t>+ auto weight </a:t>
            </a:r>
          </a:p>
          <a:p>
            <a:r>
              <a:rPr lang="en-US" dirty="0"/>
              <a:t>+ strong form </a:t>
            </a:r>
            <a:endParaRPr lang="en-CH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9615F81-F37D-7822-3B62-2FD30CF84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3" y="935471"/>
            <a:ext cx="7773849" cy="1941037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761259"/>
            <a:ext cx="7135716" cy="5087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 Condense </a:t>
            </a:r>
            <a:r>
              <a:rPr lang="en-US" b="1" dirty="0" err="1"/>
              <a:t>Equivelant</a:t>
            </a:r>
            <a:r>
              <a:rPr lang="en-US" b="1" dirty="0"/>
              <a:t> Architecture(SCEA) : Case Study</a:t>
            </a:r>
            <a:endParaRPr lang="de-DE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F1B848-3131-F062-012E-1C2114C4B4FC}"/>
              </a:ext>
            </a:extLst>
          </p:cNvPr>
          <p:cNvSpPr txBox="1"/>
          <p:nvPr/>
        </p:nvSpPr>
        <p:spPr>
          <a:xfrm>
            <a:off x="8509000" y="3340100"/>
            <a:ext cx="2951162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Training dataset is good, other dataset is not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One-shot is not good at generalization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4032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92"/>
    </mc:Choice>
    <mc:Fallback xmlns="">
      <p:transition spd="slow" advTm="3109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Experiments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876787"/>
            <a:ext cx="6592645" cy="5087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 Condense </a:t>
            </a:r>
            <a:r>
              <a:rPr lang="en-US" b="1" dirty="0" err="1"/>
              <a:t>Equivelant</a:t>
            </a:r>
            <a:r>
              <a:rPr lang="en-US" b="1" dirty="0"/>
              <a:t> Architecture(SCEA) :</a:t>
            </a:r>
            <a:r>
              <a:rPr lang="zh-CN" altLang="en-US" b="1" dirty="0"/>
              <a:t> </a:t>
            </a:r>
            <a:r>
              <a:rPr lang="en-US" altLang="zh-CN" b="1" dirty="0"/>
              <a:t>Summary</a:t>
            </a:r>
            <a:endParaRPr lang="de-DE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1E1A16-8652-4DF5-E988-AF10DA175EA9}"/>
              </a:ext>
            </a:extLst>
          </p:cNvPr>
          <p:cNvSpPr txBox="1"/>
          <p:nvPr/>
        </p:nvSpPr>
        <p:spPr>
          <a:xfrm>
            <a:off x="2927349" y="2197100"/>
            <a:ext cx="8210235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SIGN/GAT + static/</a:t>
            </a:r>
            <a:r>
              <a:rPr lang="en-US" dirty="0" err="1"/>
              <a:t>nn</a:t>
            </a:r>
            <a:r>
              <a:rPr lang="en-US" dirty="0"/>
              <a:t> condense performs best on fully </a:t>
            </a:r>
            <a:r>
              <a:rPr lang="en-US" dirty="0" err="1"/>
              <a:t>phy</a:t>
            </a:r>
            <a:r>
              <a:rPr lang="en-US" dirty="0"/>
              <a:t> loss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Phy</a:t>
            </a:r>
            <a:r>
              <a:rPr lang="en-US" dirty="0"/>
              <a:t> loss tend to overfit, and remember the coordinate mapping to displacement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Frequency Variant performance is better than Boundary Variant</a:t>
            </a:r>
          </a:p>
          <a:p>
            <a:pPr>
              <a:lnSpc>
                <a:spcPct val="200000"/>
              </a:lnSpc>
            </a:pPr>
            <a:r>
              <a:rPr lang="en-US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0319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68"/>
    </mc:Choice>
    <mc:Fallback xmlns="">
      <p:transition spd="slow" advTm="1746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Experiments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19225" y="5979425"/>
            <a:ext cx="5400000" cy="216000"/>
          </a:xfrm>
        </p:spPr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24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901663"/>
            <a:ext cx="8831263" cy="5087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 Condense </a:t>
            </a:r>
            <a:r>
              <a:rPr lang="en-US" b="1" dirty="0" err="1"/>
              <a:t>Equivelant</a:t>
            </a:r>
            <a:r>
              <a:rPr lang="en-US" b="1" dirty="0"/>
              <a:t> Architecture(SCEA) : Generalization Dataset</a:t>
            </a:r>
            <a:endParaRPr lang="de-DE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9CB168-C4FB-7A58-7536-FCE30F8A8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0" t="18805" r="4435" b="2965"/>
          <a:stretch/>
        </p:blipFill>
        <p:spPr>
          <a:xfrm>
            <a:off x="1554154" y="1942177"/>
            <a:ext cx="4822350" cy="19249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3B8DD7-0344-3EAE-891E-B2F171A629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62" t="16373" r="29896" b="77208"/>
          <a:stretch/>
        </p:blipFill>
        <p:spPr>
          <a:xfrm>
            <a:off x="7257690" y="2391566"/>
            <a:ext cx="4934310" cy="9489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21EF340-66E3-F4F6-1382-02D266FA8E25}"/>
              </a:ext>
            </a:extLst>
          </p:cNvPr>
          <p:cNvSpPr txBox="1"/>
          <p:nvPr/>
        </p:nvSpPr>
        <p:spPr>
          <a:xfrm>
            <a:off x="2670920" y="2517157"/>
            <a:ext cx="39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CH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D7E33F-82E4-3F79-5AB9-DB2452D3B5A7}"/>
              </a:ext>
            </a:extLst>
          </p:cNvPr>
          <p:cNvSpPr txBox="1"/>
          <p:nvPr/>
        </p:nvSpPr>
        <p:spPr>
          <a:xfrm>
            <a:off x="1842194" y="2639240"/>
            <a:ext cx="39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CH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A9C2FD-1543-B12F-2590-66B0DA3ECC1A}"/>
              </a:ext>
            </a:extLst>
          </p:cNvPr>
          <p:cNvSpPr txBox="1"/>
          <p:nvPr/>
        </p:nvSpPr>
        <p:spPr>
          <a:xfrm>
            <a:off x="2437013" y="3244334"/>
            <a:ext cx="39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endParaRPr lang="en-CH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8AFAA66-CF40-4A73-2A9A-886645ED1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62" r="4341" b="2659"/>
          <a:stretch/>
        </p:blipFill>
        <p:spPr>
          <a:xfrm>
            <a:off x="1291832" y="3971511"/>
            <a:ext cx="5124098" cy="200618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45F1BA4-148F-A546-4E1E-8D1987971AFC}"/>
              </a:ext>
            </a:extLst>
          </p:cNvPr>
          <p:cNvSpPr txBox="1"/>
          <p:nvPr/>
        </p:nvSpPr>
        <p:spPr>
          <a:xfrm>
            <a:off x="2713995" y="5663586"/>
            <a:ext cx="28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CH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EF4F27-1482-35B4-2028-FF8848F3BCDF}"/>
              </a:ext>
            </a:extLst>
          </p:cNvPr>
          <p:cNvSpPr txBox="1"/>
          <p:nvPr/>
        </p:nvSpPr>
        <p:spPr>
          <a:xfrm>
            <a:off x="3203149" y="4601682"/>
            <a:ext cx="28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CH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FE7083-3C39-1807-B1BF-8A2CEA3CE82E}"/>
              </a:ext>
            </a:extLst>
          </p:cNvPr>
          <p:cNvSpPr txBox="1"/>
          <p:nvPr/>
        </p:nvSpPr>
        <p:spPr>
          <a:xfrm>
            <a:off x="2510296" y="4111317"/>
            <a:ext cx="28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endParaRPr lang="en-CH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0FD9CD5-CD33-2C44-3CCE-BC6D9A3F1871}"/>
              </a:ext>
            </a:extLst>
          </p:cNvPr>
          <p:cNvSpPr txBox="1"/>
          <p:nvPr/>
        </p:nvSpPr>
        <p:spPr>
          <a:xfrm>
            <a:off x="1554154" y="4873785"/>
            <a:ext cx="28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CH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5895022-35CC-7393-8A73-AB00800B27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04" t="8470" r="31173" b="83312"/>
          <a:stretch/>
        </p:blipFill>
        <p:spPr>
          <a:xfrm>
            <a:off x="7301126" y="4345108"/>
            <a:ext cx="4057222" cy="96040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07169C6-CA9A-889C-9A6E-001A795FD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18" y="6103633"/>
            <a:ext cx="2000438" cy="41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0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52"/>
    </mc:Choice>
    <mc:Fallback xmlns="">
      <p:transition spd="slow" advTm="2065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Experiments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1412875"/>
            <a:ext cx="8831263" cy="5087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 Condense </a:t>
            </a:r>
            <a:r>
              <a:rPr lang="en-US" b="1" dirty="0" err="1"/>
              <a:t>Equivelant</a:t>
            </a:r>
            <a:r>
              <a:rPr lang="en-US" b="1" dirty="0"/>
              <a:t> Architecture(SCEA) : Generalization Result</a:t>
            </a:r>
            <a:endParaRPr lang="de-DE" b="1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21B2642-F938-7CC0-0C7A-5B5A072AB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2" t="16082" r="6085" b="2384"/>
          <a:stretch/>
        </p:blipFill>
        <p:spPr>
          <a:xfrm>
            <a:off x="2322971" y="1815144"/>
            <a:ext cx="8411705" cy="231333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CBAC5FE-230D-ADFB-252F-F86CAF7AE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50690"/>
            <a:ext cx="3981450" cy="23888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CF5E993-A86D-CD21-FA89-944F910E7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177" y="4238151"/>
            <a:ext cx="4023247" cy="241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3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4"/>
    </mc:Choice>
    <mc:Fallback xmlns="">
      <p:transition spd="slow" advTm="695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Experiments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1412875"/>
            <a:ext cx="8831263" cy="5087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 Condense </a:t>
            </a:r>
            <a:r>
              <a:rPr lang="en-US" b="1" dirty="0" err="1"/>
              <a:t>Equivelant</a:t>
            </a:r>
            <a:r>
              <a:rPr lang="en-US" b="1" dirty="0"/>
              <a:t> Architecture(SCEA) : Generalization Result</a:t>
            </a:r>
            <a:endParaRPr lang="de-DE" b="1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21B2642-F938-7CC0-0C7A-5B5A072AB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2" t="16082" r="6085" b="2384"/>
          <a:stretch/>
        </p:blipFill>
        <p:spPr>
          <a:xfrm>
            <a:off x="2322971" y="1815144"/>
            <a:ext cx="8411705" cy="231333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CBAC5FE-230D-ADFB-252F-F86CAF7AE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50690"/>
            <a:ext cx="3981450" cy="23888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CF5E993-A86D-CD21-FA89-944F910E7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177" y="2000728"/>
            <a:ext cx="7752286" cy="46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94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6706">
        <p159:morph option="byObject"/>
      </p:transition>
    </mc:Choice>
    <mc:Fallback xmlns="">
      <p:transition advTm="6706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Experiments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27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1412875"/>
            <a:ext cx="8831263" cy="5087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 Condense </a:t>
            </a:r>
            <a:r>
              <a:rPr lang="en-US" b="1" dirty="0" err="1"/>
              <a:t>Equivelant</a:t>
            </a:r>
            <a:r>
              <a:rPr lang="en-US" b="1" dirty="0"/>
              <a:t> Architecture(SCEA) : Generalization Result</a:t>
            </a:r>
            <a:endParaRPr lang="de-DE" b="1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21B2642-F938-7CC0-0C7A-5B5A072AB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2" t="16082" r="6085" b="2384"/>
          <a:stretch/>
        </p:blipFill>
        <p:spPr>
          <a:xfrm>
            <a:off x="2322971" y="1815144"/>
            <a:ext cx="8411705" cy="23133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CF5E993-A86D-CD21-FA89-944F910E7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15" y="4250690"/>
            <a:ext cx="3981450" cy="238887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CBAC5FE-230D-ADFB-252F-F86CAF7A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767" y="2266950"/>
            <a:ext cx="7287683" cy="437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7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8236">
        <p159:morph option="byObject"/>
      </p:transition>
    </mc:Choice>
    <mc:Fallback xmlns="">
      <p:transition advTm="18236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Experiments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28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1412875"/>
            <a:ext cx="8831263" cy="5087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 Condense </a:t>
            </a:r>
            <a:r>
              <a:rPr lang="en-US" b="1" dirty="0" err="1"/>
              <a:t>Equivelant</a:t>
            </a:r>
            <a:r>
              <a:rPr lang="en-US" b="1" dirty="0"/>
              <a:t> Architecture(SCEA) : Generalization Result</a:t>
            </a:r>
            <a:endParaRPr lang="de-DE" b="1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21B2642-F938-7CC0-0C7A-5B5A072AB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2" t="16082" r="6085" b="2384"/>
          <a:stretch/>
        </p:blipFill>
        <p:spPr>
          <a:xfrm>
            <a:off x="2322971" y="1815144"/>
            <a:ext cx="8411705" cy="23133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CF5E993-A86D-CD21-FA89-944F910E7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15" y="4250690"/>
            <a:ext cx="3981450" cy="238887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CBAC5FE-230D-ADFB-252F-F86CAF7A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250688"/>
            <a:ext cx="3981451" cy="238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0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21">
        <p159:morph option="byObject"/>
      </p:transition>
    </mc:Choice>
    <mc:Fallback xmlns="">
      <p:transition advTm="121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Experiments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29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1412875"/>
            <a:ext cx="8831263" cy="5087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 Condense </a:t>
            </a:r>
            <a:r>
              <a:rPr lang="en-US" b="1" dirty="0" err="1"/>
              <a:t>Equivelant</a:t>
            </a:r>
            <a:r>
              <a:rPr lang="en-US" b="1" dirty="0"/>
              <a:t> Architecture(SCEA) : Generalization Result</a:t>
            </a:r>
            <a:endParaRPr lang="de-DE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7091A8-94EE-4050-AE22-457EFD49C116}"/>
              </a:ext>
            </a:extLst>
          </p:cNvPr>
          <p:cNvSpPr txBox="1"/>
          <p:nvPr/>
        </p:nvSpPr>
        <p:spPr>
          <a:xfrm>
            <a:off x="2679700" y="2940050"/>
            <a:ext cx="7848600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Multi Graph physical loss training still cannot perform well on generalization for data loss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It may because of the disadvantage of PINN (physical loss is gradient instead of the function itself)</a:t>
            </a:r>
          </a:p>
        </p:txBody>
      </p:sp>
    </p:spTree>
    <p:extLst>
      <p:ext uri="{BB962C8B-B14F-4D97-AF65-F5344CB8AC3E}">
        <p14:creationId xmlns:p14="http://schemas.microsoft.com/office/powerpoint/2010/main" val="63182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59"/>
    </mc:Choice>
    <mc:Fallback xmlns="">
      <p:transition spd="slow" advTm="1135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Introduction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E0A683-618F-4D75-846F-0DB536B4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68" y="1412876"/>
            <a:ext cx="10316018" cy="306388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Contribution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Dpartment of Mathematics</a:t>
            </a:r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D1E91C-51E7-131D-4AE4-C9983BD4AC7A}"/>
              </a:ext>
            </a:extLst>
          </p:cNvPr>
          <p:cNvSpPr txBox="1"/>
          <p:nvPr/>
        </p:nvSpPr>
        <p:spPr>
          <a:xfrm>
            <a:off x="878609" y="2440538"/>
            <a:ext cx="9232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Introduction Static Condensation </a:t>
            </a:r>
            <a:r>
              <a:rPr lang="en-US" sz="1200" dirty="0" err="1"/>
              <a:t>Equivelant</a:t>
            </a:r>
            <a:r>
              <a:rPr lang="en-US" sz="1200" dirty="0"/>
              <a:t> Architecture (SCEA) for modeling the Dirichlet boundary condition in the FEM problem.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32CF04-C7A7-BF48-8883-A1839963ABB9}"/>
              </a:ext>
            </a:extLst>
          </p:cNvPr>
          <p:cNvSpPr txBox="1"/>
          <p:nvPr/>
        </p:nvSpPr>
        <p:spPr>
          <a:xfrm>
            <a:off x="878609" y="2969194"/>
            <a:ext cx="110428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Development of </a:t>
            </a:r>
            <a:r>
              <a:rPr lang="en-US" sz="1200" dirty="0" err="1"/>
              <a:t>Galerkin</a:t>
            </a:r>
            <a:r>
              <a:rPr lang="en-US" sz="1200" dirty="0"/>
              <a:t> Equivalent Architecture (GEA), which takes several forms including the local pseudo linear, local pseudo bilinear, and global version.</a:t>
            </a:r>
          </a:p>
          <a:p>
            <a:endParaRPr lang="en-CH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0382D6-2C5A-8261-B8DC-3A4D0E851C0F}"/>
              </a:ext>
            </a:extLst>
          </p:cNvPr>
          <p:cNvSpPr txBox="1"/>
          <p:nvPr/>
        </p:nvSpPr>
        <p:spPr>
          <a:xfrm>
            <a:off x="878609" y="3577704"/>
            <a:ext cx="100559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Extensive experimentation to analyze the relation between the observation ratio and the precision of the model for various scenarios(invariant, boundary-variant, and force-variant), in which could we visualize the generalization competence for physical loss. </a:t>
            </a:r>
          </a:p>
          <a:p>
            <a:endParaRPr lang="en-CH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BB8DC-8C2F-6C3A-8083-F862FEF7FB2F}"/>
              </a:ext>
            </a:extLst>
          </p:cNvPr>
          <p:cNvSpPr txBox="1"/>
          <p:nvPr/>
        </p:nvSpPr>
        <p:spPr>
          <a:xfrm>
            <a:off x="878609" y="4316368"/>
            <a:ext cx="11106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Proposal of a fast and differentiable assemble method representing the assemble step in FEM as sparse-dense tensor multiplication.</a:t>
            </a:r>
            <a:endParaRPr lang="en-CH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951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66"/>
    </mc:Choice>
    <mc:Fallback xmlns="">
      <p:transition spd="slow" advTm="54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Methodology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30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412875"/>
            <a:ext cx="4606030" cy="508757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err="1"/>
              <a:t>Galerkin</a:t>
            </a:r>
            <a:r>
              <a:rPr lang="en-US" altLang="zh-CN" b="1" dirty="0"/>
              <a:t> </a:t>
            </a:r>
            <a:r>
              <a:rPr lang="en-US" altLang="zh-CN" b="1" dirty="0" err="1"/>
              <a:t>Equivelant</a:t>
            </a:r>
            <a:r>
              <a:rPr lang="en-US" altLang="zh-CN" b="1" dirty="0"/>
              <a:t> Architecture (GEA) : Pseudo Bilinear</a:t>
            </a:r>
            <a:endParaRPr lang="de-DE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08939A-0239-8CD6-9147-1044B8E8A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4" y="1921632"/>
            <a:ext cx="4961852" cy="6753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02E477-41A2-2BA3-AC98-9D21C012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006" y="691602"/>
            <a:ext cx="4219978" cy="47493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FE83E54-BDEE-CF8B-D688-692B3EEDF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374" y="2465310"/>
            <a:ext cx="3742064" cy="13576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98E056-5C71-6D80-D080-046C24890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74" y="3713468"/>
            <a:ext cx="4799831" cy="7350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02C67E-D88D-AAF5-530A-3D7B1AA68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03" y="4535520"/>
            <a:ext cx="3156291" cy="5513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E71E07-038D-9EA4-040B-5C9E93FEE4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374" y="5232572"/>
            <a:ext cx="2660105" cy="7580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419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0"/>
    </mc:Choice>
    <mc:Fallback xmlns="">
      <p:transition spd="slow" advTm="7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Methodology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31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412875"/>
            <a:ext cx="4606030" cy="508757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err="1"/>
              <a:t>Galerkin</a:t>
            </a:r>
            <a:r>
              <a:rPr lang="en-US" altLang="zh-CN" b="1" dirty="0"/>
              <a:t> </a:t>
            </a:r>
            <a:r>
              <a:rPr lang="en-US" altLang="zh-CN" b="1" dirty="0" err="1"/>
              <a:t>Equivelant</a:t>
            </a:r>
            <a:r>
              <a:rPr lang="en-US" altLang="zh-CN" b="1" dirty="0"/>
              <a:t> Architecture (GEA)</a:t>
            </a:r>
            <a:endParaRPr lang="de-DE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4EFF777-BD0F-EC41-1D73-E8A2D486C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19" y="2116053"/>
            <a:ext cx="6862763" cy="15173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59B22E8-401B-B8DD-55C5-D0A26CE7D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45" y="3633385"/>
            <a:ext cx="5750475" cy="15173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C2B80BE-3FAB-4B57-B1BD-5FBC5CDDD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625" y="2261659"/>
            <a:ext cx="5975702" cy="16536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5409BB-4425-DC09-4FA6-231F2887E9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7328" y="3905997"/>
            <a:ext cx="1286874" cy="3098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096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76"/>
    </mc:Choice>
    <mc:Fallback xmlns="">
      <p:transition spd="slow" advTm="59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Experiments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32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6592645" cy="508757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err="1"/>
              <a:t>Galerkin</a:t>
            </a:r>
            <a:r>
              <a:rPr lang="en-US" altLang="zh-CN" b="1" dirty="0"/>
              <a:t> </a:t>
            </a:r>
            <a:r>
              <a:rPr lang="en-US" altLang="zh-CN" b="1" dirty="0" err="1"/>
              <a:t>Equivelant</a:t>
            </a:r>
            <a:r>
              <a:rPr lang="en-US" altLang="zh-CN" b="1" dirty="0"/>
              <a:t> Architecture (GEA)</a:t>
            </a:r>
            <a:endParaRPr lang="de-DE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617D2E-6492-35BE-C737-A84B400DE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327" y="3684525"/>
            <a:ext cx="3853272" cy="19266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2656AD-1A54-910B-0823-49D4A0D8D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798" y="3707261"/>
            <a:ext cx="3807797" cy="19038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00F146-8808-E735-4487-0BAB72A3B9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92" y="3707261"/>
            <a:ext cx="3807799" cy="190389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996A4E3-0620-514A-DE37-C78A4B4359C5}"/>
              </a:ext>
            </a:extLst>
          </p:cNvPr>
          <p:cNvSpPr txBox="1"/>
          <p:nvPr/>
        </p:nvSpPr>
        <p:spPr>
          <a:xfrm>
            <a:off x="1354622" y="2466664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 Pseudo Bilinear</a:t>
            </a:r>
            <a:endParaRPr lang="en-CH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CFFB9D-B729-F5A9-48DC-0F273D1DBF59}"/>
              </a:ext>
            </a:extLst>
          </p:cNvPr>
          <p:cNvSpPr txBox="1"/>
          <p:nvPr/>
        </p:nvSpPr>
        <p:spPr>
          <a:xfrm>
            <a:off x="4855620" y="2506767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 Pseudo Linear</a:t>
            </a:r>
            <a:endParaRPr lang="en-CH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0355186-B6AD-95B0-89EA-92DFD9580C4C}"/>
              </a:ext>
            </a:extLst>
          </p:cNvPr>
          <p:cNvSpPr txBox="1"/>
          <p:nvPr/>
        </p:nvSpPr>
        <p:spPr>
          <a:xfrm>
            <a:off x="9347282" y="248121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Global</a:t>
            </a:r>
            <a:endParaRPr lang="en-CH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C2D9EC0-B8E7-049A-0315-830EF19F8C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87" y="366658"/>
            <a:ext cx="5286383" cy="21145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EF8CF2-4BF9-82CD-490A-43CEBE4213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6357" y="2973704"/>
            <a:ext cx="2779285" cy="5362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D42B43-B4D5-B578-1ED1-1E6EF68607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8695" y="2872498"/>
            <a:ext cx="1456588" cy="8850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E4FF5F-51E9-8C55-3EB8-2DD5B23DA1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336" y="3088835"/>
            <a:ext cx="2635203" cy="3401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6D07FB5-40C7-19A1-9945-875ED5253E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48460" y="2995167"/>
            <a:ext cx="2138355" cy="5147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52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44"/>
    </mc:Choice>
    <mc:Fallback xmlns="">
      <p:transition spd="slow" advTm="37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Experiments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33</a:t>
            </a:fld>
            <a:endParaRPr lang="de-CH" noProof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6CDF129-24E4-4957-D39D-51B9EA64702B}"/>
              </a:ext>
            </a:extLst>
          </p:cNvPr>
          <p:cNvSpPr txBox="1"/>
          <p:nvPr/>
        </p:nvSpPr>
        <p:spPr>
          <a:xfrm>
            <a:off x="1765300" y="1193800"/>
            <a:ext cx="9785350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parameter space is too large and not smooth in matrix</a:t>
            </a:r>
          </a:p>
          <a:p>
            <a:pPr>
              <a:lnSpc>
                <a:spcPct val="200000"/>
              </a:lnSpc>
            </a:pPr>
            <a:r>
              <a:rPr lang="en-US" dirty="0"/>
              <a:t>     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The local pseudo linear seems better</a:t>
            </a:r>
            <a:endParaRPr lang="en-US" dirty="0"/>
          </a:p>
          <a:p>
            <a:pPr>
              <a:lnSpc>
                <a:spcPct val="200000"/>
              </a:lnSpc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8264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06"/>
    </mc:Choice>
    <mc:Fallback xmlns="">
      <p:transition spd="slow" advTm="28406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Conclusion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34</a:t>
            </a:fld>
            <a:endParaRPr lang="de-CH" noProof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15D43B-2045-3D75-3AEC-51773433B440}"/>
              </a:ext>
            </a:extLst>
          </p:cNvPr>
          <p:cNvSpPr txBox="1"/>
          <p:nvPr/>
        </p:nvSpPr>
        <p:spPr>
          <a:xfrm>
            <a:off x="1568450" y="3708497"/>
            <a:ext cx="9785350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Physical Loss can do well on minimizing the data loss on single 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Physical Loss can hardly minimizing the data loss for bunch of datasets(generalization)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Galerkin</a:t>
            </a:r>
            <a:r>
              <a:rPr lang="en-US" dirty="0"/>
              <a:t> prediction is hard to achieve, since large parameter space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A51536-47DD-CA76-9D66-67CE53C707ED}"/>
              </a:ext>
            </a:extLst>
          </p:cNvPr>
          <p:cNvSpPr txBox="1"/>
          <p:nvPr/>
        </p:nvSpPr>
        <p:spPr>
          <a:xfrm>
            <a:off x="1520150" y="1200150"/>
            <a:ext cx="1029720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Propose Static </a:t>
            </a:r>
            <a:r>
              <a:rPr lang="en-US"/>
              <a:t>Condensation Equivalent </a:t>
            </a:r>
            <a:r>
              <a:rPr lang="en-US" dirty="0"/>
              <a:t>Architecture to find the equivalence in reverse problem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Propose </a:t>
            </a:r>
            <a:r>
              <a:rPr lang="en-US" dirty="0" err="1"/>
              <a:t>Galerkin</a:t>
            </a:r>
            <a:r>
              <a:rPr lang="en-US" dirty="0"/>
              <a:t> Equivalent Architecture to find the  equivalence in forward problem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Propose a differentiable fast assemble method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Experiments to investigate the </a:t>
            </a:r>
            <a:r>
              <a:rPr lang="en-US" dirty="0" err="1"/>
              <a:t>effectivness</a:t>
            </a:r>
            <a:r>
              <a:rPr lang="en-US" dirty="0"/>
              <a:t> and generalization of the </a:t>
            </a:r>
            <a:r>
              <a:rPr lang="en-US" dirty="0" err="1"/>
              <a:t>phy</a:t>
            </a:r>
            <a:r>
              <a:rPr lang="en-US" dirty="0"/>
              <a:t> loss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380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23"/>
    </mc:Choice>
    <mc:Fallback xmlns="">
      <p:transition spd="slow" advTm="25723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A71FBB-3009-40AD-979B-DB4E5F592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Mingyuan Chi</a:t>
            </a:r>
          </a:p>
          <a:p>
            <a:r>
              <a:rPr lang="de-DE" dirty="0"/>
              <a:t>Semester Project</a:t>
            </a:r>
          </a:p>
          <a:p>
            <a:r>
              <a:rPr lang="de-DE" dirty="0"/>
              <a:t>minchi@student.ethz.ch</a:t>
            </a:r>
          </a:p>
          <a:p>
            <a:endParaRPr lang="de-DE" dirty="0"/>
          </a:p>
          <a:p>
            <a:r>
              <a:rPr lang="de-DE" dirty="0"/>
              <a:t>ETH Zürich</a:t>
            </a:r>
          </a:p>
          <a:p>
            <a:r>
              <a:rPr lang="de-DE" dirty="0"/>
              <a:t>Department of Mathematics</a:t>
            </a:r>
          </a:p>
          <a:p>
            <a:r>
              <a:rPr lang="de-DE" dirty="0"/>
              <a:t>Computational Science and Engineering</a:t>
            </a:r>
          </a:p>
          <a:p>
            <a:endParaRPr lang="de-DE" dirty="0"/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546940E8-AE68-32D3-FA26-0B3657C9E23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3769" b="23769"/>
          <a:stretch>
            <a:fillRect/>
          </a:stretch>
        </p:blipFill>
        <p:spPr/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9B6C45A-2463-993E-43F9-FA2F16CCD8D4}"/>
              </a:ext>
            </a:extLst>
          </p:cNvPr>
          <p:cNvSpPr txBox="1"/>
          <p:nvPr/>
        </p:nvSpPr>
        <p:spPr>
          <a:xfrm>
            <a:off x="6032500" y="1581150"/>
            <a:ext cx="5168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Thank you </a:t>
            </a:r>
          </a:p>
          <a:p>
            <a:r>
              <a:rPr lang="en-US" sz="4000" b="1" dirty="0"/>
              <a:t>for your </a:t>
            </a:r>
          </a:p>
          <a:p>
            <a:r>
              <a:rPr lang="en-US" sz="4000" b="1" dirty="0"/>
              <a:t>attention</a:t>
            </a:r>
            <a:endParaRPr lang="en-CH" sz="4000" b="1" dirty="0"/>
          </a:p>
        </p:txBody>
      </p:sp>
    </p:spTree>
    <p:extLst>
      <p:ext uri="{BB962C8B-B14F-4D97-AF65-F5344CB8AC3E}">
        <p14:creationId xmlns:p14="http://schemas.microsoft.com/office/powerpoint/2010/main" val="128426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8"/>
    </mc:Choice>
    <mc:Fallback xmlns="">
      <p:transition spd="slow" advTm="1708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Appendix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36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908050"/>
            <a:ext cx="8207376" cy="5087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 Condense </a:t>
            </a:r>
            <a:r>
              <a:rPr lang="en-US" b="1" dirty="0" err="1"/>
              <a:t>Equivelant</a:t>
            </a:r>
            <a:r>
              <a:rPr lang="en-US" b="1" dirty="0"/>
              <a:t> Architecture(SCEA) : Generalization Dataset</a:t>
            </a:r>
            <a:endParaRPr lang="de-DE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B482C2-D1DC-4180-FB16-19FE41EA4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81" y="1732976"/>
            <a:ext cx="7438848" cy="11272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9DB102-3D23-82BB-89B3-DAF42067C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873" y="2845009"/>
            <a:ext cx="3521104" cy="6199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4356E65-BA39-EAB8-0FA4-F6C2B77EE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485" y="3675553"/>
            <a:ext cx="8207376" cy="26333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DBE31C-C18B-F49A-7784-A266CCBE09A6}"/>
              </a:ext>
            </a:extLst>
          </p:cNvPr>
          <p:cNvSpPr/>
          <p:nvPr/>
        </p:nvSpPr>
        <p:spPr>
          <a:xfrm>
            <a:off x="4370629" y="5062944"/>
            <a:ext cx="5934973" cy="944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100% nodes Train (</a:t>
            </a:r>
            <a:r>
              <a:rPr lang="en-US" dirty="0" err="1"/>
              <a:t>phy</a:t>
            </a:r>
            <a:r>
              <a:rPr lang="en-US" dirty="0"/>
              <a:t>)</a:t>
            </a:r>
            <a:endParaRPr lang="en-CH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B10CD96-4010-BEE5-4920-C973DBE3AACD}"/>
              </a:ext>
            </a:extLst>
          </p:cNvPr>
          <p:cNvSpPr/>
          <p:nvPr/>
        </p:nvSpPr>
        <p:spPr>
          <a:xfrm>
            <a:off x="4370629" y="4576990"/>
            <a:ext cx="5934973" cy="48595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50% nodes Valid (</a:t>
            </a:r>
            <a:r>
              <a:rPr lang="en-US" dirty="0" err="1"/>
              <a:t>phy</a:t>
            </a:r>
            <a:r>
              <a:rPr lang="en-US" dirty="0"/>
              <a:t>)</a:t>
            </a:r>
            <a:endParaRPr lang="en-CH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3657A9-366C-07E4-2C05-F2F31A7EC2E8}"/>
              </a:ext>
            </a:extLst>
          </p:cNvPr>
          <p:cNvSpPr/>
          <p:nvPr/>
        </p:nvSpPr>
        <p:spPr>
          <a:xfrm>
            <a:off x="4370629" y="4091035"/>
            <a:ext cx="5934973" cy="48595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50% nodes Test (data)</a:t>
            </a:r>
            <a:endParaRPr lang="en-CH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9ED08E2-C819-ECF7-91E0-7CB193E58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608511"/>
              </p:ext>
            </p:extLst>
          </p:nvPr>
        </p:nvGraphicFramePr>
        <p:xfrm>
          <a:off x="4318869" y="6007586"/>
          <a:ext cx="598673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789">
                  <a:extLst>
                    <a:ext uri="{9D8B030D-6E8A-4147-A177-3AD203B41FA5}">
                      <a16:colId xmlns:a16="http://schemas.microsoft.com/office/drawing/2014/main" val="1389197809"/>
                    </a:ext>
                  </a:extLst>
                </a:gridCol>
                <a:gridCol w="997789">
                  <a:extLst>
                    <a:ext uri="{9D8B030D-6E8A-4147-A177-3AD203B41FA5}">
                      <a16:colId xmlns:a16="http://schemas.microsoft.com/office/drawing/2014/main" val="1989388268"/>
                    </a:ext>
                  </a:extLst>
                </a:gridCol>
                <a:gridCol w="997789">
                  <a:extLst>
                    <a:ext uri="{9D8B030D-6E8A-4147-A177-3AD203B41FA5}">
                      <a16:colId xmlns:a16="http://schemas.microsoft.com/office/drawing/2014/main" val="256548908"/>
                    </a:ext>
                  </a:extLst>
                </a:gridCol>
                <a:gridCol w="997789">
                  <a:extLst>
                    <a:ext uri="{9D8B030D-6E8A-4147-A177-3AD203B41FA5}">
                      <a16:colId xmlns:a16="http://schemas.microsoft.com/office/drawing/2014/main" val="2895329238"/>
                    </a:ext>
                  </a:extLst>
                </a:gridCol>
                <a:gridCol w="997789">
                  <a:extLst>
                    <a:ext uri="{9D8B030D-6E8A-4147-A177-3AD203B41FA5}">
                      <a16:colId xmlns:a16="http://schemas.microsoft.com/office/drawing/2014/main" val="965035860"/>
                    </a:ext>
                  </a:extLst>
                </a:gridCol>
                <a:gridCol w="997789">
                  <a:extLst>
                    <a:ext uri="{9D8B030D-6E8A-4147-A177-3AD203B41FA5}">
                      <a16:colId xmlns:a16="http://schemas.microsoft.com/office/drawing/2014/main" val="1554126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graph1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graph2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graph3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graph4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graph5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graph6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272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84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4"/>
    </mc:Choice>
    <mc:Fallback xmlns="">
      <p:transition spd="slow" advTm="2614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Appendix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37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908050"/>
            <a:ext cx="8207376" cy="508757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err="1"/>
              <a:t>Galerkin</a:t>
            </a:r>
            <a:r>
              <a:rPr lang="en-US" altLang="zh-CN" b="1" dirty="0"/>
              <a:t> </a:t>
            </a:r>
            <a:r>
              <a:rPr lang="en-US" altLang="zh-CN" b="1" dirty="0" err="1"/>
              <a:t>Equivelant</a:t>
            </a:r>
            <a:r>
              <a:rPr lang="en-US" altLang="zh-CN" b="1" dirty="0"/>
              <a:t> Architecture (GEA)</a:t>
            </a:r>
            <a:endParaRPr lang="de-DE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53BF2D6-B1F3-509A-4A6D-544C34C4E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041" y="1804126"/>
            <a:ext cx="3794121" cy="284559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CB5AFC4-1258-93DF-2BAD-B15820FD4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563" y="1771979"/>
            <a:ext cx="3794121" cy="284559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A83CA0A-8BF6-A70A-B58F-A3EB978AC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2" y="1771979"/>
            <a:ext cx="3751258" cy="281344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FC6CC23-2A00-8A5B-CB7A-01B2684AD040}"/>
              </a:ext>
            </a:extLst>
          </p:cNvPr>
          <p:cNvSpPr txBox="1"/>
          <p:nvPr/>
        </p:nvSpPr>
        <p:spPr>
          <a:xfrm>
            <a:off x="1378434" y="151108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 Pseudo Bilinear</a:t>
            </a:r>
            <a:endParaRPr lang="en-CH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5AC3E1A-C802-2A9C-7096-3BA9ADB69429}"/>
              </a:ext>
            </a:extLst>
          </p:cNvPr>
          <p:cNvSpPr txBox="1"/>
          <p:nvPr/>
        </p:nvSpPr>
        <p:spPr>
          <a:xfrm>
            <a:off x="4879432" y="155118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 Pseudo Linear</a:t>
            </a:r>
            <a:endParaRPr lang="en-CH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4296601-69F2-2717-12B5-7D7EBF47316C}"/>
              </a:ext>
            </a:extLst>
          </p:cNvPr>
          <p:cNvSpPr txBox="1"/>
          <p:nvPr/>
        </p:nvSpPr>
        <p:spPr>
          <a:xfrm>
            <a:off x="9371094" y="152563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Global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2139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4"/>
    </mc:Choice>
    <mc:Fallback xmlns="">
      <p:transition spd="slow" advTm="2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Background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001" y="1598612"/>
            <a:ext cx="4606030" cy="508757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Element Graph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B95997E-61F6-62AD-712D-9124B5B851EB}"/>
              </a:ext>
            </a:extLst>
          </p:cNvPr>
          <p:cNvGrpSpPr/>
          <p:nvPr/>
        </p:nvGrpSpPr>
        <p:grpSpPr>
          <a:xfrm>
            <a:off x="6829429" y="2880000"/>
            <a:ext cx="2979735" cy="1094046"/>
            <a:chOff x="1922746" y="2717310"/>
            <a:chExt cx="8568994" cy="312725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C4E71E5-5ABE-913C-896A-35CEAF182005}"/>
                </a:ext>
              </a:extLst>
            </p:cNvPr>
            <p:cNvSpPr/>
            <p:nvPr/>
          </p:nvSpPr>
          <p:spPr>
            <a:xfrm>
              <a:off x="1922746" y="2968016"/>
              <a:ext cx="942975" cy="952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B9A918C-08D9-703B-E5A9-D47EC7209162}"/>
                </a:ext>
              </a:extLst>
            </p:cNvPr>
            <p:cNvSpPr/>
            <p:nvPr/>
          </p:nvSpPr>
          <p:spPr>
            <a:xfrm>
              <a:off x="2865721" y="2968016"/>
              <a:ext cx="942975" cy="952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1C53C1D-5AC5-B704-D5B8-F20BED8EA0C2}"/>
                </a:ext>
              </a:extLst>
            </p:cNvPr>
            <p:cNvSpPr/>
            <p:nvPr/>
          </p:nvSpPr>
          <p:spPr>
            <a:xfrm>
              <a:off x="3808696" y="2968016"/>
              <a:ext cx="942975" cy="952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FC31523-F930-9CA7-B693-3125E89C7350}"/>
                </a:ext>
              </a:extLst>
            </p:cNvPr>
            <p:cNvSpPr/>
            <p:nvPr/>
          </p:nvSpPr>
          <p:spPr>
            <a:xfrm>
              <a:off x="1922746" y="3920516"/>
              <a:ext cx="942975" cy="952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BB95434-FB0F-B477-FF81-9E848049D07A}"/>
                </a:ext>
              </a:extLst>
            </p:cNvPr>
            <p:cNvSpPr/>
            <p:nvPr/>
          </p:nvSpPr>
          <p:spPr>
            <a:xfrm>
              <a:off x="2865721" y="3920516"/>
              <a:ext cx="942975" cy="952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D2F42D4-9E5B-DB30-613C-5D83D7C1AEB0}"/>
                </a:ext>
              </a:extLst>
            </p:cNvPr>
            <p:cNvSpPr/>
            <p:nvPr/>
          </p:nvSpPr>
          <p:spPr>
            <a:xfrm>
              <a:off x="3808696" y="3920516"/>
              <a:ext cx="942975" cy="952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D3A7FDF-9569-00E9-2580-F96043B7C863}"/>
                </a:ext>
              </a:extLst>
            </p:cNvPr>
            <p:cNvSpPr/>
            <p:nvPr/>
          </p:nvSpPr>
          <p:spPr>
            <a:xfrm>
              <a:off x="1922746" y="4873016"/>
              <a:ext cx="942975" cy="952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DCE4CD0-BA73-2C60-EF8C-00D7661D0279}"/>
                </a:ext>
              </a:extLst>
            </p:cNvPr>
            <p:cNvSpPr/>
            <p:nvPr/>
          </p:nvSpPr>
          <p:spPr>
            <a:xfrm>
              <a:off x="2865721" y="4873016"/>
              <a:ext cx="942975" cy="952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C518034-CC44-E63D-E2D1-98402320A136}"/>
                </a:ext>
              </a:extLst>
            </p:cNvPr>
            <p:cNvSpPr/>
            <p:nvPr/>
          </p:nvSpPr>
          <p:spPr>
            <a:xfrm>
              <a:off x="3808696" y="4873016"/>
              <a:ext cx="942975" cy="952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60CCF48-2EC2-4289-070E-F3C8EA68096C}"/>
                </a:ext>
              </a:extLst>
            </p:cNvPr>
            <p:cNvSpPr/>
            <p:nvPr/>
          </p:nvSpPr>
          <p:spPr>
            <a:xfrm>
              <a:off x="7580299" y="2946587"/>
              <a:ext cx="942975" cy="9525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710272E-5817-E634-986F-74B474644029}"/>
                </a:ext>
              </a:extLst>
            </p:cNvPr>
            <p:cNvSpPr/>
            <p:nvPr/>
          </p:nvSpPr>
          <p:spPr>
            <a:xfrm>
              <a:off x="8523274" y="2946587"/>
              <a:ext cx="942975" cy="9525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9812A90-A200-9CD1-694E-BACE8D04DA07}"/>
                </a:ext>
              </a:extLst>
            </p:cNvPr>
            <p:cNvSpPr/>
            <p:nvPr/>
          </p:nvSpPr>
          <p:spPr>
            <a:xfrm>
              <a:off x="9466249" y="2946587"/>
              <a:ext cx="942975" cy="9525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C88D5262-E373-2248-8AE6-AADED2E242D1}"/>
                </a:ext>
              </a:extLst>
            </p:cNvPr>
            <p:cNvCxnSpPr>
              <a:cxnSpLocks/>
            </p:cNvCxnSpPr>
            <p:nvPr/>
          </p:nvCxnSpPr>
          <p:spPr>
            <a:xfrm>
              <a:off x="7580299" y="2927538"/>
              <a:ext cx="942975" cy="9715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449FFAEC-4546-68AD-ECED-9E71D8B418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0299" y="2937063"/>
              <a:ext cx="942975" cy="9429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9C08B2A-E93F-D8A9-33D7-E41FC751C5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3273" y="2975161"/>
              <a:ext cx="942975" cy="9429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6E88D43-8BCA-9CD4-AAE9-52169F0BBA87}"/>
                </a:ext>
              </a:extLst>
            </p:cNvPr>
            <p:cNvCxnSpPr>
              <a:cxnSpLocks/>
            </p:cNvCxnSpPr>
            <p:nvPr/>
          </p:nvCxnSpPr>
          <p:spPr>
            <a:xfrm>
              <a:off x="8523272" y="2927538"/>
              <a:ext cx="942975" cy="9715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A5E32025-2171-CBF0-A197-1A0453306D83}"/>
                </a:ext>
              </a:extLst>
            </p:cNvPr>
            <p:cNvCxnSpPr>
              <a:cxnSpLocks/>
            </p:cNvCxnSpPr>
            <p:nvPr/>
          </p:nvCxnSpPr>
          <p:spPr>
            <a:xfrm>
              <a:off x="9490063" y="2960873"/>
              <a:ext cx="942975" cy="9715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C8B52E4-08EA-4B72-6111-089B90D33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2435" y="2958493"/>
              <a:ext cx="942975" cy="9429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A5290F5C-7B6D-BDCE-0B22-F4B13C660A29}"/>
                </a:ext>
              </a:extLst>
            </p:cNvPr>
            <p:cNvSpPr/>
            <p:nvPr/>
          </p:nvSpPr>
          <p:spPr>
            <a:xfrm>
              <a:off x="7473967" y="2748265"/>
              <a:ext cx="212660" cy="20784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5BD898CA-F9B6-30CF-B474-C464A9E73A63}"/>
                </a:ext>
              </a:extLst>
            </p:cNvPr>
            <p:cNvSpPr/>
            <p:nvPr/>
          </p:nvSpPr>
          <p:spPr>
            <a:xfrm>
              <a:off x="8393128" y="2733978"/>
              <a:ext cx="212660" cy="20784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BF2B962-97E3-523E-F48D-7222A5CEDBEC}"/>
                </a:ext>
              </a:extLst>
            </p:cNvPr>
            <p:cNvSpPr/>
            <p:nvPr/>
          </p:nvSpPr>
          <p:spPr>
            <a:xfrm>
              <a:off x="9359917" y="2717310"/>
              <a:ext cx="212660" cy="20784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92DBDECC-1993-F6A4-A7A8-510EB771AA5A}"/>
                </a:ext>
              </a:extLst>
            </p:cNvPr>
            <p:cNvSpPr/>
            <p:nvPr/>
          </p:nvSpPr>
          <p:spPr>
            <a:xfrm>
              <a:off x="10279080" y="2723026"/>
              <a:ext cx="212660" cy="20784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15334F0-B529-A685-EA0F-2E7020C0A5E3}"/>
                </a:ext>
              </a:extLst>
            </p:cNvPr>
            <p:cNvSpPr/>
            <p:nvPr/>
          </p:nvSpPr>
          <p:spPr>
            <a:xfrm>
              <a:off x="7580297" y="3896706"/>
              <a:ext cx="942975" cy="9525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6A9D946-28D7-36D8-BF4B-5FF0062F72E8}"/>
                </a:ext>
              </a:extLst>
            </p:cNvPr>
            <p:cNvSpPr/>
            <p:nvPr/>
          </p:nvSpPr>
          <p:spPr>
            <a:xfrm>
              <a:off x="8523272" y="3896706"/>
              <a:ext cx="942975" cy="9525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B3B4D98-3D50-592E-B752-B049E1757091}"/>
                </a:ext>
              </a:extLst>
            </p:cNvPr>
            <p:cNvSpPr/>
            <p:nvPr/>
          </p:nvSpPr>
          <p:spPr>
            <a:xfrm>
              <a:off x="9466247" y="3896706"/>
              <a:ext cx="942975" cy="9525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6F426341-7DE2-9417-9C8E-F925E772A473}"/>
                </a:ext>
              </a:extLst>
            </p:cNvPr>
            <p:cNvCxnSpPr>
              <a:cxnSpLocks/>
            </p:cNvCxnSpPr>
            <p:nvPr/>
          </p:nvCxnSpPr>
          <p:spPr>
            <a:xfrm>
              <a:off x="7580297" y="3877657"/>
              <a:ext cx="942975" cy="9715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8AC3B1EE-88C6-9D16-DB65-4FA68EF62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0297" y="3887182"/>
              <a:ext cx="942975" cy="9429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50051A3-44A4-9EE5-AF9E-08F66176AE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3271" y="3925280"/>
              <a:ext cx="942975" cy="9429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842BE770-671B-930D-FEE0-002E3B708D1F}"/>
                </a:ext>
              </a:extLst>
            </p:cNvPr>
            <p:cNvCxnSpPr>
              <a:cxnSpLocks/>
            </p:cNvCxnSpPr>
            <p:nvPr/>
          </p:nvCxnSpPr>
          <p:spPr>
            <a:xfrm>
              <a:off x="8523270" y="3877657"/>
              <a:ext cx="942975" cy="9715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31968512-891B-FF0A-2A5F-4B6BAC4C34E4}"/>
                </a:ext>
              </a:extLst>
            </p:cNvPr>
            <p:cNvCxnSpPr>
              <a:cxnSpLocks/>
            </p:cNvCxnSpPr>
            <p:nvPr/>
          </p:nvCxnSpPr>
          <p:spPr>
            <a:xfrm>
              <a:off x="9490061" y="3910992"/>
              <a:ext cx="942975" cy="9715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BCF673F-B8FB-F494-2F48-31D6681E70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2433" y="3908612"/>
              <a:ext cx="942975" cy="9429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74105427-6EC8-0E41-BFA6-74E6AB85A284}"/>
                </a:ext>
              </a:extLst>
            </p:cNvPr>
            <p:cNvSpPr/>
            <p:nvPr/>
          </p:nvSpPr>
          <p:spPr>
            <a:xfrm>
              <a:off x="7473965" y="3698384"/>
              <a:ext cx="212660" cy="20784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CB08AB6-13B3-B4B1-84D8-7AD8B7BF850D}"/>
                </a:ext>
              </a:extLst>
            </p:cNvPr>
            <p:cNvSpPr/>
            <p:nvPr/>
          </p:nvSpPr>
          <p:spPr>
            <a:xfrm>
              <a:off x="8393126" y="3684097"/>
              <a:ext cx="212660" cy="20784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FF2EA1C6-9C8C-AC28-70D6-8E8A34E3E9AF}"/>
                </a:ext>
              </a:extLst>
            </p:cNvPr>
            <p:cNvSpPr/>
            <p:nvPr/>
          </p:nvSpPr>
          <p:spPr>
            <a:xfrm>
              <a:off x="9359915" y="3667429"/>
              <a:ext cx="212660" cy="20784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0FE662A-649F-6F11-3564-DD340B64B767}"/>
                </a:ext>
              </a:extLst>
            </p:cNvPr>
            <p:cNvSpPr/>
            <p:nvPr/>
          </p:nvSpPr>
          <p:spPr>
            <a:xfrm>
              <a:off x="10279078" y="3673145"/>
              <a:ext cx="212660" cy="20784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2C59208-E753-4AB4-C1A0-21DAAA8CBF98}"/>
                </a:ext>
              </a:extLst>
            </p:cNvPr>
            <p:cNvSpPr/>
            <p:nvPr/>
          </p:nvSpPr>
          <p:spPr>
            <a:xfrm>
              <a:off x="7580295" y="4858730"/>
              <a:ext cx="942975" cy="9525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706E375-5A4E-70CA-0E78-DA05E32AFE6C}"/>
                </a:ext>
              </a:extLst>
            </p:cNvPr>
            <p:cNvSpPr/>
            <p:nvPr/>
          </p:nvSpPr>
          <p:spPr>
            <a:xfrm>
              <a:off x="8523270" y="4858730"/>
              <a:ext cx="942975" cy="9525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036DB37-A042-7C09-0664-3C58D8AC7C30}"/>
                </a:ext>
              </a:extLst>
            </p:cNvPr>
            <p:cNvSpPr/>
            <p:nvPr/>
          </p:nvSpPr>
          <p:spPr>
            <a:xfrm>
              <a:off x="9466245" y="4858730"/>
              <a:ext cx="942975" cy="9525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D16C551D-8D80-09A1-36B8-98CFB31AA5A0}"/>
                </a:ext>
              </a:extLst>
            </p:cNvPr>
            <p:cNvCxnSpPr>
              <a:cxnSpLocks/>
            </p:cNvCxnSpPr>
            <p:nvPr/>
          </p:nvCxnSpPr>
          <p:spPr>
            <a:xfrm>
              <a:off x="7580295" y="4839681"/>
              <a:ext cx="942975" cy="9715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BD4F7769-9700-181E-3C7E-3BDED81B6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0295" y="4849206"/>
              <a:ext cx="942975" cy="9429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1018FAB3-1DAA-2503-3FE9-A16E34E56D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3269" y="4887304"/>
              <a:ext cx="942975" cy="9429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14B21024-8EA3-C065-334D-49C20EDEEC37}"/>
                </a:ext>
              </a:extLst>
            </p:cNvPr>
            <p:cNvCxnSpPr>
              <a:cxnSpLocks/>
            </p:cNvCxnSpPr>
            <p:nvPr/>
          </p:nvCxnSpPr>
          <p:spPr>
            <a:xfrm>
              <a:off x="8523268" y="4839681"/>
              <a:ext cx="942975" cy="9715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CE3AA239-7463-D68D-2073-4F5885DC2DB2}"/>
                </a:ext>
              </a:extLst>
            </p:cNvPr>
            <p:cNvCxnSpPr>
              <a:cxnSpLocks/>
            </p:cNvCxnSpPr>
            <p:nvPr/>
          </p:nvCxnSpPr>
          <p:spPr>
            <a:xfrm>
              <a:off x="9490059" y="4873016"/>
              <a:ext cx="942975" cy="9715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73316B35-B0D8-575E-D4D2-EBD584760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2431" y="4870636"/>
              <a:ext cx="942975" cy="9429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5EDEAA0C-FEC5-471E-B2A3-7D32F13E2B72}"/>
                </a:ext>
              </a:extLst>
            </p:cNvPr>
            <p:cNvSpPr/>
            <p:nvPr/>
          </p:nvSpPr>
          <p:spPr>
            <a:xfrm>
              <a:off x="7473963" y="4660408"/>
              <a:ext cx="212660" cy="20784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0814B17E-686D-AE81-CD1F-C05CE7E4C6BC}"/>
                </a:ext>
              </a:extLst>
            </p:cNvPr>
            <p:cNvSpPr/>
            <p:nvPr/>
          </p:nvSpPr>
          <p:spPr>
            <a:xfrm>
              <a:off x="8393124" y="4646121"/>
              <a:ext cx="212660" cy="20784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D6F1970A-1B35-9227-8AE0-3182159F7447}"/>
                </a:ext>
              </a:extLst>
            </p:cNvPr>
            <p:cNvSpPr/>
            <p:nvPr/>
          </p:nvSpPr>
          <p:spPr>
            <a:xfrm>
              <a:off x="9359913" y="4629453"/>
              <a:ext cx="212660" cy="20784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4FBD69EE-1820-675B-8BCE-45642F62D840}"/>
                </a:ext>
              </a:extLst>
            </p:cNvPr>
            <p:cNvSpPr/>
            <p:nvPr/>
          </p:nvSpPr>
          <p:spPr>
            <a:xfrm>
              <a:off x="10279076" y="4635169"/>
              <a:ext cx="212660" cy="20784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" name="箭头: 左右 59">
              <a:extLst>
                <a:ext uri="{FF2B5EF4-FFF2-40B4-BE49-F238E27FC236}">
                  <a16:creationId xmlns:a16="http://schemas.microsoft.com/office/drawing/2014/main" id="{CC6FB800-4A1E-9B3F-61BD-140A95AF2B97}"/>
                </a:ext>
              </a:extLst>
            </p:cNvPr>
            <p:cNvSpPr/>
            <p:nvPr/>
          </p:nvSpPr>
          <p:spPr>
            <a:xfrm>
              <a:off x="5158091" y="3992417"/>
              <a:ext cx="1972508" cy="808698"/>
            </a:xfrm>
            <a:prstGeom prst="leftRightArrow">
              <a:avLst>
                <a:gd name="adj1" fmla="val 23259"/>
                <a:gd name="adj2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61" name="Inhaltsplatzhalter 2">
            <a:extLst>
              <a:ext uri="{FF2B5EF4-FFF2-40B4-BE49-F238E27FC236}">
                <a16:creationId xmlns:a16="http://schemas.microsoft.com/office/drawing/2014/main" id="{E71E3873-AA6B-4A0C-6644-BF9DBDEF80EA}"/>
              </a:ext>
            </a:extLst>
          </p:cNvPr>
          <p:cNvSpPr txBox="1">
            <a:spLocks/>
          </p:cNvSpPr>
          <p:nvPr/>
        </p:nvSpPr>
        <p:spPr>
          <a:xfrm>
            <a:off x="7151688" y="1583594"/>
            <a:ext cx="4606030" cy="5087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/>
              <a:t>Vertice Graph</a:t>
            </a:r>
            <a:endParaRPr lang="de-DE" b="1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449D3EDC-D240-0C94-E5CF-A8C13B7A8674}"/>
              </a:ext>
            </a:extLst>
          </p:cNvPr>
          <p:cNvSpPr/>
          <p:nvPr/>
        </p:nvSpPr>
        <p:spPr>
          <a:xfrm>
            <a:off x="1440000" y="2880000"/>
            <a:ext cx="360000" cy="3600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E5CC784-078A-81E0-00B8-3805D85A3895}"/>
              </a:ext>
            </a:extLst>
          </p:cNvPr>
          <p:cNvSpPr/>
          <p:nvPr/>
        </p:nvSpPr>
        <p:spPr>
          <a:xfrm>
            <a:off x="1800000" y="2880000"/>
            <a:ext cx="360000" cy="3600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E51EBD6-BFD1-F229-DBC7-A21E6DB814D8}"/>
              </a:ext>
            </a:extLst>
          </p:cNvPr>
          <p:cNvSpPr/>
          <p:nvPr/>
        </p:nvSpPr>
        <p:spPr>
          <a:xfrm>
            <a:off x="2160000" y="2880000"/>
            <a:ext cx="360000" cy="3600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A6CCA6FC-94B8-045C-EB55-EE0656A42B49}"/>
              </a:ext>
            </a:extLst>
          </p:cNvPr>
          <p:cNvSpPr/>
          <p:nvPr/>
        </p:nvSpPr>
        <p:spPr>
          <a:xfrm>
            <a:off x="3031593" y="3038165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0E30EFFD-D827-C7A9-1FDA-990A86D16AA0}"/>
              </a:ext>
            </a:extLst>
          </p:cNvPr>
          <p:cNvSpPr/>
          <p:nvPr/>
        </p:nvSpPr>
        <p:spPr>
          <a:xfrm>
            <a:off x="3391593" y="3038165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5BDA43AF-DC6D-D580-B661-6BD39BE59F43}"/>
              </a:ext>
            </a:extLst>
          </p:cNvPr>
          <p:cNvSpPr/>
          <p:nvPr/>
        </p:nvSpPr>
        <p:spPr>
          <a:xfrm>
            <a:off x="3751593" y="3038165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F8891D21-DC10-CBFE-017C-2B30C6E3FCCA}"/>
              </a:ext>
            </a:extLst>
          </p:cNvPr>
          <p:cNvSpPr/>
          <p:nvPr/>
        </p:nvSpPr>
        <p:spPr>
          <a:xfrm>
            <a:off x="1440000" y="3240000"/>
            <a:ext cx="360000" cy="3600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DF9D2136-6D40-CBDD-B62D-E4CE83DB0D44}"/>
              </a:ext>
            </a:extLst>
          </p:cNvPr>
          <p:cNvSpPr/>
          <p:nvPr/>
        </p:nvSpPr>
        <p:spPr>
          <a:xfrm>
            <a:off x="1800000" y="3240000"/>
            <a:ext cx="360000" cy="3600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44063F2-D33C-6D89-4D27-F9A90679ED7E}"/>
              </a:ext>
            </a:extLst>
          </p:cNvPr>
          <p:cNvSpPr/>
          <p:nvPr/>
        </p:nvSpPr>
        <p:spPr>
          <a:xfrm>
            <a:off x="2160000" y="3240000"/>
            <a:ext cx="360000" cy="3600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56BCBD7-C38E-5122-497B-9D49478BBE98}"/>
              </a:ext>
            </a:extLst>
          </p:cNvPr>
          <p:cNvSpPr/>
          <p:nvPr/>
        </p:nvSpPr>
        <p:spPr>
          <a:xfrm>
            <a:off x="1440000" y="3600000"/>
            <a:ext cx="360000" cy="3600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52526176-D8EB-5DCF-F0B9-DE2F230A10B1}"/>
              </a:ext>
            </a:extLst>
          </p:cNvPr>
          <p:cNvSpPr/>
          <p:nvPr/>
        </p:nvSpPr>
        <p:spPr>
          <a:xfrm>
            <a:off x="1800000" y="3600000"/>
            <a:ext cx="360000" cy="3600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8D693B7B-CC20-5642-2BC0-11B8FF8471BF}"/>
              </a:ext>
            </a:extLst>
          </p:cNvPr>
          <p:cNvSpPr/>
          <p:nvPr/>
        </p:nvSpPr>
        <p:spPr>
          <a:xfrm>
            <a:off x="2160000" y="3600000"/>
            <a:ext cx="360000" cy="3600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D8047597-7512-1C27-58DA-613D4F77A87F}"/>
              </a:ext>
            </a:extLst>
          </p:cNvPr>
          <p:cNvSpPr/>
          <p:nvPr/>
        </p:nvSpPr>
        <p:spPr>
          <a:xfrm>
            <a:off x="3031593" y="3398165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95103DEB-3105-C628-E161-AC8E879813AC}"/>
              </a:ext>
            </a:extLst>
          </p:cNvPr>
          <p:cNvSpPr/>
          <p:nvPr/>
        </p:nvSpPr>
        <p:spPr>
          <a:xfrm>
            <a:off x="3391593" y="3398165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BDEB8F5D-6422-DFF9-1499-FDD88A11F4FD}"/>
              </a:ext>
            </a:extLst>
          </p:cNvPr>
          <p:cNvSpPr/>
          <p:nvPr/>
        </p:nvSpPr>
        <p:spPr>
          <a:xfrm>
            <a:off x="3751593" y="3398165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11F45F95-E574-0C29-351D-830C3295CCB0}"/>
              </a:ext>
            </a:extLst>
          </p:cNvPr>
          <p:cNvSpPr/>
          <p:nvPr/>
        </p:nvSpPr>
        <p:spPr>
          <a:xfrm>
            <a:off x="3031593" y="3758165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9B9745DD-DCEC-F1A1-8D83-03DA02153AF5}"/>
              </a:ext>
            </a:extLst>
          </p:cNvPr>
          <p:cNvSpPr/>
          <p:nvPr/>
        </p:nvSpPr>
        <p:spPr>
          <a:xfrm>
            <a:off x="3391593" y="3758165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0DBF6AF3-9EBE-5651-D182-AABB29C3743E}"/>
              </a:ext>
            </a:extLst>
          </p:cNvPr>
          <p:cNvSpPr/>
          <p:nvPr/>
        </p:nvSpPr>
        <p:spPr>
          <a:xfrm>
            <a:off x="3751593" y="3758165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1" name="连接符: 曲线 100">
            <a:extLst>
              <a:ext uri="{FF2B5EF4-FFF2-40B4-BE49-F238E27FC236}">
                <a16:creationId xmlns:a16="http://schemas.microsoft.com/office/drawing/2014/main" id="{EE216162-E11E-4060-6247-1483B7F5055E}"/>
              </a:ext>
            </a:extLst>
          </p:cNvPr>
          <p:cNvCxnSpPr>
            <a:cxnSpLocks/>
            <a:stCxn id="78" idx="1"/>
            <a:endCxn id="78" idx="6"/>
          </p:cNvCxnSpPr>
          <p:nvPr/>
        </p:nvCxnSpPr>
        <p:spPr>
          <a:xfrm rot="16200000" flipH="1">
            <a:off x="3780137" y="3030709"/>
            <a:ext cx="25456" cy="61456"/>
          </a:xfrm>
          <a:prstGeom prst="curvedConnector4">
            <a:avLst>
              <a:gd name="adj1" fmla="val -939441"/>
              <a:gd name="adj2" fmla="val 47197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连接符: 曲线 102">
            <a:extLst>
              <a:ext uri="{FF2B5EF4-FFF2-40B4-BE49-F238E27FC236}">
                <a16:creationId xmlns:a16="http://schemas.microsoft.com/office/drawing/2014/main" id="{1BF8709B-5DAB-4EE8-4592-70A8EABA70F1}"/>
              </a:ext>
            </a:extLst>
          </p:cNvPr>
          <p:cNvCxnSpPr>
            <a:cxnSpLocks/>
            <a:stCxn id="77" idx="0"/>
            <a:endCxn id="77" idx="6"/>
          </p:cNvCxnSpPr>
          <p:nvPr/>
        </p:nvCxnSpPr>
        <p:spPr>
          <a:xfrm rot="16200000" flipH="1">
            <a:off x="3427593" y="3038165"/>
            <a:ext cx="36000" cy="36000"/>
          </a:xfrm>
          <a:prstGeom prst="curvedConnector4">
            <a:avLst>
              <a:gd name="adj1" fmla="val -635000"/>
              <a:gd name="adj2" fmla="val 735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连接符: 曲线 105">
            <a:extLst>
              <a:ext uri="{FF2B5EF4-FFF2-40B4-BE49-F238E27FC236}">
                <a16:creationId xmlns:a16="http://schemas.microsoft.com/office/drawing/2014/main" id="{4E51801F-136B-61DD-8682-5FD7E7E73643}"/>
              </a:ext>
            </a:extLst>
          </p:cNvPr>
          <p:cNvCxnSpPr>
            <a:cxnSpLocks/>
            <a:stCxn id="76" idx="0"/>
            <a:endCxn id="76" idx="6"/>
          </p:cNvCxnSpPr>
          <p:nvPr/>
        </p:nvCxnSpPr>
        <p:spPr>
          <a:xfrm rot="16200000" flipH="1">
            <a:off x="3067593" y="3038165"/>
            <a:ext cx="36000" cy="36000"/>
          </a:xfrm>
          <a:prstGeom prst="curvedConnector4">
            <a:avLst>
              <a:gd name="adj1" fmla="val -635000"/>
              <a:gd name="adj2" fmla="val 735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连接符: 曲线 108">
            <a:extLst>
              <a:ext uri="{FF2B5EF4-FFF2-40B4-BE49-F238E27FC236}">
                <a16:creationId xmlns:a16="http://schemas.microsoft.com/office/drawing/2014/main" id="{28CBDB75-FAB9-B1B5-889B-9B46A87273EC}"/>
              </a:ext>
            </a:extLst>
          </p:cNvPr>
          <p:cNvCxnSpPr>
            <a:cxnSpLocks/>
            <a:stCxn id="96" idx="0"/>
            <a:endCxn id="96" idx="6"/>
          </p:cNvCxnSpPr>
          <p:nvPr/>
        </p:nvCxnSpPr>
        <p:spPr>
          <a:xfrm rot="16200000" flipH="1">
            <a:off x="3787593" y="3398165"/>
            <a:ext cx="36000" cy="36000"/>
          </a:xfrm>
          <a:prstGeom prst="curvedConnector4">
            <a:avLst>
              <a:gd name="adj1" fmla="val -635000"/>
              <a:gd name="adj2" fmla="val 735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连接符: 曲线 109">
            <a:extLst>
              <a:ext uri="{FF2B5EF4-FFF2-40B4-BE49-F238E27FC236}">
                <a16:creationId xmlns:a16="http://schemas.microsoft.com/office/drawing/2014/main" id="{8886C5DB-64C1-D033-B097-6FEBB055BDCF}"/>
              </a:ext>
            </a:extLst>
          </p:cNvPr>
          <p:cNvCxnSpPr>
            <a:cxnSpLocks/>
            <a:stCxn id="95" idx="0"/>
            <a:endCxn id="95" idx="6"/>
          </p:cNvCxnSpPr>
          <p:nvPr/>
        </p:nvCxnSpPr>
        <p:spPr>
          <a:xfrm rot="16200000" flipH="1">
            <a:off x="3427593" y="3398165"/>
            <a:ext cx="36000" cy="36000"/>
          </a:xfrm>
          <a:prstGeom prst="curvedConnector4">
            <a:avLst>
              <a:gd name="adj1" fmla="val -635000"/>
              <a:gd name="adj2" fmla="val 735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连接符: 曲线 110">
            <a:extLst>
              <a:ext uri="{FF2B5EF4-FFF2-40B4-BE49-F238E27FC236}">
                <a16:creationId xmlns:a16="http://schemas.microsoft.com/office/drawing/2014/main" id="{C2365BA4-DA7E-D0B2-18E2-822997B54D62}"/>
              </a:ext>
            </a:extLst>
          </p:cNvPr>
          <p:cNvCxnSpPr>
            <a:cxnSpLocks/>
            <a:stCxn id="94" idx="0"/>
            <a:endCxn id="94" idx="6"/>
          </p:cNvCxnSpPr>
          <p:nvPr/>
        </p:nvCxnSpPr>
        <p:spPr>
          <a:xfrm rot="16200000" flipH="1">
            <a:off x="3067593" y="3398165"/>
            <a:ext cx="36000" cy="36000"/>
          </a:xfrm>
          <a:prstGeom prst="curvedConnector4">
            <a:avLst>
              <a:gd name="adj1" fmla="val -635000"/>
              <a:gd name="adj2" fmla="val 735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连接符: 曲线 120">
            <a:extLst>
              <a:ext uri="{FF2B5EF4-FFF2-40B4-BE49-F238E27FC236}">
                <a16:creationId xmlns:a16="http://schemas.microsoft.com/office/drawing/2014/main" id="{4B98E9FB-5954-7522-F802-0CAB89337FA3}"/>
              </a:ext>
            </a:extLst>
          </p:cNvPr>
          <p:cNvCxnSpPr>
            <a:cxnSpLocks/>
            <a:stCxn id="99" idx="0"/>
            <a:endCxn id="99" idx="6"/>
          </p:cNvCxnSpPr>
          <p:nvPr/>
        </p:nvCxnSpPr>
        <p:spPr>
          <a:xfrm rot="16200000" flipH="1">
            <a:off x="3787593" y="3758165"/>
            <a:ext cx="36000" cy="36000"/>
          </a:xfrm>
          <a:prstGeom prst="curvedConnector4">
            <a:avLst>
              <a:gd name="adj1" fmla="val -635000"/>
              <a:gd name="adj2" fmla="val 735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连接符: 曲线 121">
            <a:extLst>
              <a:ext uri="{FF2B5EF4-FFF2-40B4-BE49-F238E27FC236}">
                <a16:creationId xmlns:a16="http://schemas.microsoft.com/office/drawing/2014/main" id="{3955FB88-9293-007F-C5AD-C15A288574AD}"/>
              </a:ext>
            </a:extLst>
          </p:cNvPr>
          <p:cNvCxnSpPr>
            <a:cxnSpLocks/>
            <a:stCxn id="98" idx="0"/>
            <a:endCxn id="98" idx="6"/>
          </p:cNvCxnSpPr>
          <p:nvPr/>
        </p:nvCxnSpPr>
        <p:spPr>
          <a:xfrm rot="16200000" flipH="1">
            <a:off x="3427593" y="3758165"/>
            <a:ext cx="36000" cy="36000"/>
          </a:xfrm>
          <a:prstGeom prst="curvedConnector4">
            <a:avLst>
              <a:gd name="adj1" fmla="val -635000"/>
              <a:gd name="adj2" fmla="val 735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连接符: 曲线 122">
            <a:extLst>
              <a:ext uri="{FF2B5EF4-FFF2-40B4-BE49-F238E27FC236}">
                <a16:creationId xmlns:a16="http://schemas.microsoft.com/office/drawing/2014/main" id="{817605DB-6F00-9340-932C-726BD9416D46}"/>
              </a:ext>
            </a:extLst>
          </p:cNvPr>
          <p:cNvCxnSpPr>
            <a:cxnSpLocks/>
            <a:stCxn id="97" idx="0"/>
            <a:endCxn id="97" idx="6"/>
          </p:cNvCxnSpPr>
          <p:nvPr/>
        </p:nvCxnSpPr>
        <p:spPr>
          <a:xfrm rot="16200000" flipH="1">
            <a:off x="3067593" y="3758165"/>
            <a:ext cx="36000" cy="36000"/>
          </a:xfrm>
          <a:prstGeom prst="curvedConnector4">
            <a:avLst>
              <a:gd name="adj1" fmla="val -635000"/>
              <a:gd name="adj2" fmla="val 735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ED15AE3F-5D39-623B-2887-37952D3FD93E}"/>
              </a:ext>
            </a:extLst>
          </p:cNvPr>
          <p:cNvCxnSpPr>
            <a:stCxn id="76" idx="4"/>
            <a:endCxn id="94" idx="0"/>
          </p:cNvCxnSpPr>
          <p:nvPr/>
        </p:nvCxnSpPr>
        <p:spPr>
          <a:xfrm>
            <a:off x="3067593" y="3110165"/>
            <a:ext cx="0" cy="28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649D5526-4087-8A4A-593C-8CDFB0C01D0F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>
            <a:off x="3103593" y="3074165"/>
            <a:ext cx="28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D32C7682-609A-07EA-A3FD-6D117DBED816}"/>
              </a:ext>
            </a:extLst>
          </p:cNvPr>
          <p:cNvCxnSpPr>
            <a:cxnSpLocks/>
            <a:stCxn id="77" idx="6"/>
            <a:endCxn id="78" idx="2"/>
          </p:cNvCxnSpPr>
          <p:nvPr/>
        </p:nvCxnSpPr>
        <p:spPr>
          <a:xfrm>
            <a:off x="3463593" y="3074165"/>
            <a:ext cx="28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0BB85083-D54E-E753-B829-B26450330179}"/>
              </a:ext>
            </a:extLst>
          </p:cNvPr>
          <p:cNvCxnSpPr>
            <a:cxnSpLocks/>
            <a:stCxn id="96" idx="0"/>
            <a:endCxn id="78" idx="4"/>
          </p:cNvCxnSpPr>
          <p:nvPr/>
        </p:nvCxnSpPr>
        <p:spPr>
          <a:xfrm flipV="1">
            <a:off x="3787593" y="3110165"/>
            <a:ext cx="0" cy="28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CE7E2977-6B77-FBB8-74EC-3844BEADAC93}"/>
              </a:ext>
            </a:extLst>
          </p:cNvPr>
          <p:cNvCxnSpPr>
            <a:cxnSpLocks/>
            <a:stCxn id="99" idx="0"/>
            <a:endCxn id="96" idx="4"/>
          </p:cNvCxnSpPr>
          <p:nvPr/>
        </p:nvCxnSpPr>
        <p:spPr>
          <a:xfrm flipV="1">
            <a:off x="3787593" y="3470165"/>
            <a:ext cx="0" cy="28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756040BB-CA4F-9A2D-6611-5CA9C3F824DC}"/>
              </a:ext>
            </a:extLst>
          </p:cNvPr>
          <p:cNvCxnSpPr>
            <a:cxnSpLocks/>
            <a:stCxn id="99" idx="2"/>
            <a:endCxn id="98" idx="6"/>
          </p:cNvCxnSpPr>
          <p:nvPr/>
        </p:nvCxnSpPr>
        <p:spPr>
          <a:xfrm flipH="1">
            <a:off x="3463593" y="3794165"/>
            <a:ext cx="28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3960E399-A870-B6E7-B35A-E58E758524D8}"/>
              </a:ext>
            </a:extLst>
          </p:cNvPr>
          <p:cNvCxnSpPr>
            <a:cxnSpLocks/>
            <a:stCxn id="97" idx="0"/>
            <a:endCxn id="94" idx="4"/>
          </p:cNvCxnSpPr>
          <p:nvPr/>
        </p:nvCxnSpPr>
        <p:spPr>
          <a:xfrm flipV="1">
            <a:off x="3067593" y="3470165"/>
            <a:ext cx="0" cy="28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25EB51F0-366E-1F9B-96AF-C601EF4ECF88}"/>
              </a:ext>
            </a:extLst>
          </p:cNvPr>
          <p:cNvCxnSpPr>
            <a:cxnSpLocks/>
            <a:stCxn id="98" idx="2"/>
            <a:endCxn id="97" idx="6"/>
          </p:cNvCxnSpPr>
          <p:nvPr/>
        </p:nvCxnSpPr>
        <p:spPr>
          <a:xfrm flipH="1">
            <a:off x="3103593" y="3794165"/>
            <a:ext cx="28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8DDB206E-2E6D-B7B8-6938-3793E0A42757}"/>
              </a:ext>
            </a:extLst>
          </p:cNvPr>
          <p:cNvCxnSpPr>
            <a:cxnSpLocks/>
            <a:stCxn id="98" idx="0"/>
            <a:endCxn id="95" idx="4"/>
          </p:cNvCxnSpPr>
          <p:nvPr/>
        </p:nvCxnSpPr>
        <p:spPr>
          <a:xfrm flipV="1">
            <a:off x="3427593" y="3470165"/>
            <a:ext cx="0" cy="28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A003D196-6D4E-916D-5F60-2236C9EFDE05}"/>
              </a:ext>
            </a:extLst>
          </p:cNvPr>
          <p:cNvCxnSpPr>
            <a:cxnSpLocks/>
            <a:stCxn id="95" idx="2"/>
            <a:endCxn id="94" idx="6"/>
          </p:cNvCxnSpPr>
          <p:nvPr/>
        </p:nvCxnSpPr>
        <p:spPr>
          <a:xfrm flipH="1">
            <a:off x="3103593" y="3434165"/>
            <a:ext cx="28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80539D41-ECFB-17DF-FD9E-C3716600CA46}"/>
              </a:ext>
            </a:extLst>
          </p:cNvPr>
          <p:cNvCxnSpPr>
            <a:cxnSpLocks/>
            <a:stCxn id="95" idx="0"/>
            <a:endCxn id="77" idx="4"/>
          </p:cNvCxnSpPr>
          <p:nvPr/>
        </p:nvCxnSpPr>
        <p:spPr>
          <a:xfrm flipV="1">
            <a:off x="3427593" y="3110165"/>
            <a:ext cx="0" cy="28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D88931C9-8B8F-109B-68F2-2A5CA75503D0}"/>
              </a:ext>
            </a:extLst>
          </p:cNvPr>
          <p:cNvCxnSpPr>
            <a:cxnSpLocks/>
            <a:stCxn id="95" idx="6"/>
            <a:endCxn id="96" idx="2"/>
          </p:cNvCxnSpPr>
          <p:nvPr/>
        </p:nvCxnSpPr>
        <p:spPr>
          <a:xfrm>
            <a:off x="3463593" y="3434165"/>
            <a:ext cx="28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29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21"/>
    </mc:Choice>
    <mc:Fallback xmlns="">
      <p:transition spd="slow" advTm="4032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Background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B21C24D-2319-D403-5F03-0ADCC843D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49" y="1986440"/>
            <a:ext cx="5332651" cy="234669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D9C6C02-EECB-0738-5CD4-8AE2DC60B8F7}"/>
              </a:ext>
            </a:extLst>
          </p:cNvPr>
          <p:cNvSpPr txBox="1"/>
          <p:nvPr/>
        </p:nvSpPr>
        <p:spPr>
          <a:xfrm>
            <a:off x="844776" y="4558075"/>
            <a:ext cx="54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Jiang C, Chen N Z. Graph Neural Networks (GNNs) based accelerated numerical simulation[J]. Engineering Applications of Artificial Intelligence, 2023, 123: 106370.</a:t>
            </a:r>
            <a:endParaRPr lang="en-CH" sz="1200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DEEB5DC-D747-C887-0B9A-C3BF5DCB60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48" y="1454860"/>
            <a:ext cx="4229725" cy="310321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8FB52C7-51D9-D488-9C85-4AE46E976EC6}"/>
              </a:ext>
            </a:extLst>
          </p:cNvPr>
          <p:cNvSpPr txBox="1"/>
          <p:nvPr/>
        </p:nvSpPr>
        <p:spPr>
          <a:xfrm>
            <a:off x="6434838" y="4621089"/>
            <a:ext cx="56732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Fu X, Zhou F, </a:t>
            </a:r>
            <a:r>
              <a:rPr lang="en-US" sz="1200" b="1" dirty="0" err="1"/>
              <a:t>Peddireddy</a:t>
            </a:r>
            <a:r>
              <a:rPr lang="en-US" sz="1200" b="1" dirty="0"/>
              <a:t> D, et al. An finite element analysis surrogate model with boundary oriented graph embedding approach for rapid design[J]. Journal of Computational Design and Engineering, 2023, 10(3): 1026-1046.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412875"/>
            <a:ext cx="4606030" cy="508757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Element Graph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052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85"/>
    </mc:Choice>
    <mc:Fallback xmlns="">
      <p:transition spd="slow" advTm="54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Background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9C6C02-EECB-0738-5CD4-8AE2DC60B8F7}"/>
              </a:ext>
            </a:extLst>
          </p:cNvPr>
          <p:cNvSpPr txBox="1"/>
          <p:nvPr/>
        </p:nvSpPr>
        <p:spPr>
          <a:xfrm>
            <a:off x="844776" y="4558075"/>
            <a:ext cx="5218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Song L H, Wang C, Fan J S, et al. Elastic structural analysis based on graph neural network without labeled data[J]. Computer‐Aided Civil and Infrastructure Engineering, 2023, 38(10): 1307-1323.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8FB52C7-51D9-D488-9C85-4AE46E976EC6}"/>
              </a:ext>
            </a:extLst>
          </p:cNvPr>
          <p:cNvSpPr txBox="1"/>
          <p:nvPr/>
        </p:nvSpPr>
        <p:spPr>
          <a:xfrm>
            <a:off x="6128491" y="4558074"/>
            <a:ext cx="6096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Gao H, </a:t>
            </a:r>
            <a:r>
              <a:rPr lang="en-US" sz="1200" b="1" dirty="0" err="1"/>
              <a:t>Zahr</a:t>
            </a:r>
            <a:r>
              <a:rPr lang="en-US" sz="1200" b="1" dirty="0"/>
              <a:t> M J, Wang J X. Physics-informed graph neural </a:t>
            </a:r>
            <a:r>
              <a:rPr lang="en-US" sz="1200" b="1" dirty="0" err="1"/>
              <a:t>Galerkin</a:t>
            </a:r>
            <a:r>
              <a:rPr lang="en-US" sz="1200" b="1" dirty="0"/>
              <a:t> networks: A unified framework for solving PDE-governed forward and inverse problems[J]. Computer Methods in Applied Mechanics and Engineering, 2022, 390: 114502.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412875"/>
            <a:ext cx="4606030" cy="508757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err="1"/>
              <a:t>Vertice</a:t>
            </a:r>
            <a:r>
              <a:rPr lang="en-US" altLang="zh-CN" b="1" dirty="0"/>
              <a:t> Graph</a:t>
            </a:r>
            <a:endParaRPr lang="de-DE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0C9370-4BC1-EFC2-9018-95A8E66B0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4" y="1883858"/>
            <a:ext cx="4813025" cy="25657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A5E26CF-9ABD-E373-0B64-D9B7385DAC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95" y="2345372"/>
            <a:ext cx="5939554" cy="16426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746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76"/>
    </mc:Choice>
    <mc:Fallback xmlns="">
      <p:transition spd="slow" advTm="62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Background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412875"/>
            <a:ext cx="4606030" cy="5087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Linear Elasticity</a:t>
            </a:r>
            <a:endParaRPr lang="de-DE" b="1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6CB1E14-34B1-A2A8-9717-5781308D9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2036585"/>
            <a:ext cx="9763125" cy="38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9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85"/>
    </mc:Choice>
    <mc:Fallback xmlns="">
      <p:transition spd="slow" advTm="5468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Background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412875"/>
            <a:ext cx="4606030" cy="5087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 Condensation</a:t>
            </a:r>
            <a:endParaRPr lang="de-D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D98B47E-72A6-BE91-AA9D-3E3A574D4853}"/>
                  </a:ext>
                </a:extLst>
              </p:cNvPr>
              <p:cNvSpPr/>
              <p:nvPr/>
            </p:nvSpPr>
            <p:spPr>
              <a:xfrm>
                <a:off x="3996790" y="1790698"/>
                <a:ext cx="1171575" cy="117157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𝐼𝐼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D98B47E-72A6-BE91-AA9D-3E3A574D4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790" y="1790698"/>
                <a:ext cx="1171575" cy="1171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5D505E-52D1-8248-B5FE-50C8454C7E01}"/>
                  </a:ext>
                </a:extLst>
              </p:cNvPr>
              <p:cNvSpPr/>
              <p:nvPr/>
            </p:nvSpPr>
            <p:spPr>
              <a:xfrm>
                <a:off x="5320765" y="1790697"/>
                <a:ext cx="447675" cy="117157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𝐼𝐵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5D505E-52D1-8248-B5FE-50C8454C7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765" y="1790697"/>
                <a:ext cx="447675" cy="1171575"/>
              </a:xfrm>
              <a:prstGeom prst="rect">
                <a:avLst/>
              </a:prstGeom>
              <a:blipFill>
                <a:blip r:embed="rId3"/>
                <a:stretch>
                  <a:fillRect l="-1184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DF8AD6-D188-4465-20A6-9920912A4D02}"/>
                  </a:ext>
                </a:extLst>
              </p:cNvPr>
              <p:cNvSpPr/>
              <p:nvPr/>
            </p:nvSpPr>
            <p:spPr>
              <a:xfrm>
                <a:off x="3996789" y="3057523"/>
                <a:ext cx="1171575" cy="37147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𝐵𝐼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DF8AD6-D188-4465-20A6-9920912A4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789" y="3057523"/>
                <a:ext cx="1171575" cy="371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C770511-8671-898C-4E7D-DAF47DB7D4BF}"/>
                  </a:ext>
                </a:extLst>
              </p:cNvPr>
              <p:cNvSpPr/>
              <p:nvPr/>
            </p:nvSpPr>
            <p:spPr>
              <a:xfrm>
                <a:off x="5320765" y="3057524"/>
                <a:ext cx="447675" cy="37147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𝐵𝐵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C770511-8671-898C-4E7D-DAF47DB7D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765" y="3057524"/>
                <a:ext cx="447675" cy="371476"/>
              </a:xfrm>
              <a:prstGeom prst="rect">
                <a:avLst/>
              </a:prstGeom>
              <a:blipFill>
                <a:blip r:embed="rId5"/>
                <a:stretch>
                  <a:fillRect l="-171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F7AAD71-AF12-74D1-1BBB-CE3623BA02A0}"/>
                  </a:ext>
                </a:extLst>
              </p:cNvPr>
              <p:cNvSpPr/>
              <p:nvPr/>
            </p:nvSpPr>
            <p:spPr>
              <a:xfrm>
                <a:off x="6454239" y="1804983"/>
                <a:ext cx="333375" cy="117157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F7AAD71-AF12-74D1-1BBB-CE3623BA0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239" y="1804983"/>
                <a:ext cx="333375" cy="1171575"/>
              </a:xfrm>
              <a:prstGeom prst="rect">
                <a:avLst/>
              </a:prstGeom>
              <a:blipFill>
                <a:blip r:embed="rId6"/>
                <a:stretch>
                  <a:fillRect l="-70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DD82A9-45C9-94BF-1985-843442973D97}"/>
                  </a:ext>
                </a:extLst>
              </p:cNvPr>
              <p:cNvSpPr/>
              <p:nvPr/>
            </p:nvSpPr>
            <p:spPr>
              <a:xfrm>
                <a:off x="6454238" y="3057524"/>
                <a:ext cx="333375" cy="37147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8DD82A9-45C9-94BF-1985-843442973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238" y="3057524"/>
                <a:ext cx="333375" cy="371476"/>
              </a:xfrm>
              <a:prstGeom prst="rect">
                <a:avLst/>
              </a:prstGeom>
              <a:blipFill>
                <a:blip r:embed="rId7"/>
                <a:stretch>
                  <a:fillRect l="-1403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B7F47AD-3103-7F24-E670-3EFF71C5F131}"/>
                  </a:ext>
                </a:extLst>
              </p:cNvPr>
              <p:cNvSpPr/>
              <p:nvPr/>
            </p:nvSpPr>
            <p:spPr>
              <a:xfrm>
                <a:off x="7816314" y="1790697"/>
                <a:ext cx="333375" cy="117157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B7F47AD-3103-7F24-E670-3EFF71C5F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314" y="1790697"/>
                <a:ext cx="333375" cy="1171575"/>
              </a:xfrm>
              <a:prstGeom prst="rect">
                <a:avLst/>
              </a:prstGeom>
              <a:blipFill>
                <a:blip r:embed="rId8"/>
                <a:stretch>
                  <a:fillRect l="-1551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8A46B37-A9FE-2250-B335-C78201FD20FB}"/>
                  </a:ext>
                </a:extLst>
              </p:cNvPr>
              <p:cNvSpPr/>
              <p:nvPr/>
            </p:nvSpPr>
            <p:spPr>
              <a:xfrm>
                <a:off x="7816313" y="3043238"/>
                <a:ext cx="333375" cy="37147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8A46B37-A9FE-2250-B335-C78201FD2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313" y="3043238"/>
                <a:ext cx="333375" cy="371476"/>
              </a:xfrm>
              <a:prstGeom prst="rect">
                <a:avLst/>
              </a:prstGeom>
              <a:blipFill>
                <a:blip r:embed="rId9"/>
                <a:stretch>
                  <a:fillRect l="-20690" b="-10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等号 13">
            <a:extLst>
              <a:ext uri="{FF2B5EF4-FFF2-40B4-BE49-F238E27FC236}">
                <a16:creationId xmlns:a16="http://schemas.microsoft.com/office/drawing/2014/main" id="{27AE4D7D-B0CC-460A-15ED-6D4942336553}"/>
              </a:ext>
            </a:extLst>
          </p:cNvPr>
          <p:cNvSpPr/>
          <p:nvPr/>
        </p:nvSpPr>
        <p:spPr>
          <a:xfrm>
            <a:off x="7083791" y="2420451"/>
            <a:ext cx="436345" cy="380198"/>
          </a:xfrm>
          <a:prstGeom prst="mathEqual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8F0427A8-AD5B-0549-1945-A238F53916E2}"/>
              </a:ext>
            </a:extLst>
          </p:cNvPr>
          <p:cNvSpPr/>
          <p:nvPr/>
        </p:nvSpPr>
        <p:spPr>
          <a:xfrm>
            <a:off x="6017893" y="2495047"/>
            <a:ext cx="220680" cy="231007"/>
          </a:xfrm>
          <a:prstGeom prst="flowChartConnector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D449ECD-4FF4-6009-2CF2-E3D5D4AC0B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9049" y="3958100"/>
            <a:ext cx="3833090" cy="191990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C8E8A9D-29B2-A7BB-A17B-A3E178B327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3791" y="4164958"/>
            <a:ext cx="3343742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6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51"/>
    </mc:Choice>
    <mc:Fallback xmlns="">
      <p:transition spd="slow" advTm="5585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939257" cy="431251"/>
          </a:xfrm>
        </p:spPr>
        <p:txBody>
          <a:bodyPr/>
          <a:lstStyle/>
          <a:p>
            <a:r>
              <a:rPr lang="de-DE" dirty="0"/>
              <a:t>Methodology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Department of </a:t>
            </a:r>
            <a:r>
              <a:rPr lang="en-US" dirty="0"/>
              <a:t>Mathematics</a:t>
            </a:r>
            <a:endParaRPr lang="de-DE" noProof="0" dirty="0"/>
          </a:p>
          <a:p>
            <a:r>
              <a:rPr lang="de-DE" noProof="0" dirty="0"/>
              <a:t>Computational Science and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12.01.2024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D38118E0-B672-4A39-45D2-0E0347D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412875"/>
            <a:ext cx="4606030" cy="508757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Fast Assemble</a:t>
            </a:r>
            <a:endParaRPr lang="de-DE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365ECD-CC9E-669B-48C0-4B9F6D7E9E5A}"/>
              </a:ext>
            </a:extLst>
          </p:cNvPr>
          <p:cNvSpPr/>
          <p:nvPr/>
        </p:nvSpPr>
        <p:spPr>
          <a:xfrm>
            <a:off x="5587869" y="4521981"/>
            <a:ext cx="942975" cy="9525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F9F9F7-7841-4EBE-BE4E-86919F767448}"/>
              </a:ext>
            </a:extLst>
          </p:cNvPr>
          <p:cNvSpPr/>
          <p:nvPr/>
        </p:nvSpPr>
        <p:spPr>
          <a:xfrm>
            <a:off x="6530844" y="4521981"/>
            <a:ext cx="942975" cy="9525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228B223-21B0-1EB7-25F7-8201C8DA72EE}"/>
              </a:ext>
            </a:extLst>
          </p:cNvPr>
          <p:cNvCxnSpPr/>
          <p:nvPr/>
        </p:nvCxnSpPr>
        <p:spPr>
          <a:xfrm>
            <a:off x="5587869" y="4502932"/>
            <a:ext cx="942975" cy="9715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0048067-F558-A1A5-057F-1292CFB8010C}"/>
              </a:ext>
            </a:extLst>
          </p:cNvPr>
          <p:cNvCxnSpPr>
            <a:cxnSpLocks/>
          </p:cNvCxnSpPr>
          <p:nvPr/>
        </p:nvCxnSpPr>
        <p:spPr>
          <a:xfrm flipV="1">
            <a:off x="5587869" y="4512457"/>
            <a:ext cx="942975" cy="9429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4DFEE80-36F1-C368-9CC6-7DB7B2EF1192}"/>
              </a:ext>
            </a:extLst>
          </p:cNvPr>
          <p:cNvCxnSpPr>
            <a:cxnSpLocks/>
          </p:cNvCxnSpPr>
          <p:nvPr/>
        </p:nvCxnSpPr>
        <p:spPr>
          <a:xfrm flipV="1">
            <a:off x="6530843" y="4550555"/>
            <a:ext cx="942975" cy="9429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6D2A1F-060D-7EA6-8A97-0EB82D944D41}"/>
              </a:ext>
            </a:extLst>
          </p:cNvPr>
          <p:cNvCxnSpPr/>
          <p:nvPr/>
        </p:nvCxnSpPr>
        <p:spPr>
          <a:xfrm>
            <a:off x="6530842" y="4502932"/>
            <a:ext cx="942975" cy="9715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A184053D-8DA7-273A-FFB6-96E99D67192E}"/>
              </a:ext>
            </a:extLst>
          </p:cNvPr>
          <p:cNvSpPr/>
          <p:nvPr/>
        </p:nvSpPr>
        <p:spPr>
          <a:xfrm>
            <a:off x="5481537" y="4323659"/>
            <a:ext cx="212660" cy="2078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1776A7E-C905-EFD2-A12E-C3E3DBD3B622}"/>
              </a:ext>
            </a:extLst>
          </p:cNvPr>
          <p:cNvSpPr/>
          <p:nvPr/>
        </p:nvSpPr>
        <p:spPr>
          <a:xfrm>
            <a:off x="6400698" y="4309372"/>
            <a:ext cx="212660" cy="2078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2C3FD49-46D4-893F-4090-281E6EEC2681}"/>
              </a:ext>
            </a:extLst>
          </p:cNvPr>
          <p:cNvSpPr/>
          <p:nvPr/>
        </p:nvSpPr>
        <p:spPr>
          <a:xfrm>
            <a:off x="7367487" y="4292704"/>
            <a:ext cx="212660" cy="2078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85A3E8B-010E-8522-C44D-B53F3FDACF2D}"/>
              </a:ext>
            </a:extLst>
          </p:cNvPr>
          <p:cNvSpPr/>
          <p:nvPr/>
        </p:nvSpPr>
        <p:spPr>
          <a:xfrm>
            <a:off x="5481535" y="5273778"/>
            <a:ext cx="212660" cy="2078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F01C4C3-841E-B316-B226-8F25FC2C84CB}"/>
              </a:ext>
            </a:extLst>
          </p:cNvPr>
          <p:cNvSpPr/>
          <p:nvPr/>
        </p:nvSpPr>
        <p:spPr>
          <a:xfrm>
            <a:off x="6400696" y="5259491"/>
            <a:ext cx="212660" cy="2078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C2C6065-01BA-2CFD-DAD6-D4B1D433F1DC}"/>
              </a:ext>
            </a:extLst>
          </p:cNvPr>
          <p:cNvSpPr/>
          <p:nvPr/>
        </p:nvSpPr>
        <p:spPr>
          <a:xfrm>
            <a:off x="7367485" y="5242823"/>
            <a:ext cx="212660" cy="2078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03E8794-BF49-555F-1CF0-C593E206AD6C}"/>
              </a:ext>
            </a:extLst>
          </p:cNvPr>
          <p:cNvSpPr/>
          <p:nvPr/>
        </p:nvSpPr>
        <p:spPr>
          <a:xfrm>
            <a:off x="4260608" y="2728429"/>
            <a:ext cx="942975" cy="9525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B987988-41EF-0AC8-E119-72B0D4C4B0D6}"/>
              </a:ext>
            </a:extLst>
          </p:cNvPr>
          <p:cNvCxnSpPr/>
          <p:nvPr/>
        </p:nvCxnSpPr>
        <p:spPr>
          <a:xfrm>
            <a:off x="4260608" y="2709380"/>
            <a:ext cx="942975" cy="9715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4F2C19E-8D59-C3CE-A51F-47FCA0041101}"/>
              </a:ext>
            </a:extLst>
          </p:cNvPr>
          <p:cNvCxnSpPr>
            <a:cxnSpLocks/>
          </p:cNvCxnSpPr>
          <p:nvPr/>
        </p:nvCxnSpPr>
        <p:spPr>
          <a:xfrm flipV="1">
            <a:off x="4260608" y="2718905"/>
            <a:ext cx="942975" cy="9429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EBD7D56A-A334-C041-77E6-2D3FDA68D03A}"/>
              </a:ext>
            </a:extLst>
          </p:cNvPr>
          <p:cNvSpPr/>
          <p:nvPr/>
        </p:nvSpPr>
        <p:spPr>
          <a:xfrm>
            <a:off x="4154276" y="2530107"/>
            <a:ext cx="212660" cy="2078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CD9DD61-0DDD-076E-4EE3-55887590B236}"/>
              </a:ext>
            </a:extLst>
          </p:cNvPr>
          <p:cNvSpPr/>
          <p:nvPr/>
        </p:nvSpPr>
        <p:spPr>
          <a:xfrm>
            <a:off x="5073437" y="2515820"/>
            <a:ext cx="212660" cy="2078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6338EA4-F39D-A478-BC72-ACDE4BBA0DFA}"/>
              </a:ext>
            </a:extLst>
          </p:cNvPr>
          <p:cNvSpPr/>
          <p:nvPr/>
        </p:nvSpPr>
        <p:spPr>
          <a:xfrm>
            <a:off x="4154274" y="3480226"/>
            <a:ext cx="212660" cy="2078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5567018-CCAD-2B28-6BD9-C5D8C737617D}"/>
              </a:ext>
            </a:extLst>
          </p:cNvPr>
          <p:cNvSpPr/>
          <p:nvPr/>
        </p:nvSpPr>
        <p:spPr>
          <a:xfrm>
            <a:off x="5073435" y="3465939"/>
            <a:ext cx="212660" cy="2078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7814FB2-8640-3E7A-BD51-5CE77361570C}"/>
              </a:ext>
            </a:extLst>
          </p:cNvPr>
          <p:cNvSpPr/>
          <p:nvPr/>
        </p:nvSpPr>
        <p:spPr>
          <a:xfrm>
            <a:off x="7840881" y="2632985"/>
            <a:ext cx="942975" cy="9525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4FB4D5C-58FF-2441-92E9-84CF847E30E1}"/>
              </a:ext>
            </a:extLst>
          </p:cNvPr>
          <p:cNvCxnSpPr/>
          <p:nvPr/>
        </p:nvCxnSpPr>
        <p:spPr>
          <a:xfrm>
            <a:off x="7840881" y="2613936"/>
            <a:ext cx="942975" cy="9715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8EC5E8A-81F7-C3C7-9F5B-79701224638F}"/>
              </a:ext>
            </a:extLst>
          </p:cNvPr>
          <p:cNvCxnSpPr>
            <a:cxnSpLocks/>
          </p:cNvCxnSpPr>
          <p:nvPr/>
        </p:nvCxnSpPr>
        <p:spPr>
          <a:xfrm flipV="1">
            <a:off x="7840881" y="2623461"/>
            <a:ext cx="942975" cy="9429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9D29E384-6AE3-E484-2633-834AF746A659}"/>
              </a:ext>
            </a:extLst>
          </p:cNvPr>
          <p:cNvSpPr/>
          <p:nvPr/>
        </p:nvSpPr>
        <p:spPr>
          <a:xfrm>
            <a:off x="7734549" y="2434663"/>
            <a:ext cx="212660" cy="2078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52AEB912-994F-7103-9BF7-50B71009BC11}"/>
              </a:ext>
            </a:extLst>
          </p:cNvPr>
          <p:cNvSpPr/>
          <p:nvPr/>
        </p:nvSpPr>
        <p:spPr>
          <a:xfrm>
            <a:off x="8653710" y="2420376"/>
            <a:ext cx="212660" cy="2078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8F47982-0873-280C-E311-24E56927D12D}"/>
              </a:ext>
            </a:extLst>
          </p:cNvPr>
          <p:cNvSpPr/>
          <p:nvPr/>
        </p:nvSpPr>
        <p:spPr>
          <a:xfrm>
            <a:off x="7734547" y="3384782"/>
            <a:ext cx="212660" cy="2078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2D0C5F2-EFCC-74E2-29FE-69F31A82D850}"/>
              </a:ext>
            </a:extLst>
          </p:cNvPr>
          <p:cNvSpPr/>
          <p:nvPr/>
        </p:nvSpPr>
        <p:spPr>
          <a:xfrm>
            <a:off x="8653708" y="3370495"/>
            <a:ext cx="212660" cy="2078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CC9A815-92C6-8970-EB5E-40A8480740BE}"/>
              </a:ext>
            </a:extLst>
          </p:cNvPr>
          <p:cNvCxnSpPr>
            <a:cxnSpLocks/>
            <a:stCxn id="22" idx="4"/>
            <a:endCxn id="12" idx="4"/>
          </p:cNvCxnSpPr>
          <p:nvPr/>
        </p:nvCxnSpPr>
        <p:spPr>
          <a:xfrm>
            <a:off x="4260606" y="2737954"/>
            <a:ext cx="1327261" cy="179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C793088-62DE-CE84-C14C-DDEE383EACBC}"/>
              </a:ext>
            </a:extLst>
          </p:cNvPr>
          <p:cNvCxnSpPr>
            <a:cxnSpLocks/>
            <a:stCxn id="19" idx="1"/>
            <a:endCxn id="3" idx="1"/>
          </p:cNvCxnSpPr>
          <p:nvPr/>
        </p:nvCxnSpPr>
        <p:spPr>
          <a:xfrm>
            <a:off x="4260608" y="3204679"/>
            <a:ext cx="1327261" cy="179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07ECBB0-2463-5B87-7D01-B70C1184F86D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203583" y="3204679"/>
            <a:ext cx="1327261" cy="179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AA82B3F-90AE-DED5-0D3E-E95C0CAF756F}"/>
              </a:ext>
            </a:extLst>
          </p:cNvPr>
          <p:cNvCxnSpPr>
            <a:cxnSpLocks/>
            <a:stCxn id="26" idx="1"/>
            <a:endCxn id="3" idx="3"/>
          </p:cNvCxnSpPr>
          <p:nvPr/>
        </p:nvCxnSpPr>
        <p:spPr>
          <a:xfrm flipH="1">
            <a:off x="6530844" y="3109235"/>
            <a:ext cx="1310037" cy="188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C626618-60B5-A7AA-5893-696CE00F264E}"/>
              </a:ext>
            </a:extLst>
          </p:cNvPr>
          <p:cNvCxnSpPr>
            <a:cxnSpLocks/>
            <a:stCxn id="31" idx="4"/>
            <a:endCxn id="16" idx="4"/>
          </p:cNvCxnSpPr>
          <p:nvPr/>
        </p:nvCxnSpPr>
        <p:spPr>
          <a:xfrm flipH="1">
            <a:off x="6507026" y="3592629"/>
            <a:ext cx="1333851" cy="1874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509CD3D-7C5C-FB56-81DE-4E0B7D9D735F}"/>
              </a:ext>
            </a:extLst>
          </p:cNvPr>
          <p:cNvCxnSpPr>
            <a:cxnSpLocks/>
            <a:stCxn id="25" idx="4"/>
            <a:endCxn id="16" idx="4"/>
          </p:cNvCxnSpPr>
          <p:nvPr/>
        </p:nvCxnSpPr>
        <p:spPr>
          <a:xfrm>
            <a:off x="5179765" y="3673786"/>
            <a:ext cx="1327261" cy="179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724BA0B-C2B9-DF0C-294A-3006A22A6CDB}"/>
              </a:ext>
            </a:extLst>
          </p:cNvPr>
          <p:cNvCxnSpPr>
            <a:cxnSpLocks/>
            <a:stCxn id="23" idx="4"/>
            <a:endCxn id="13" idx="4"/>
          </p:cNvCxnSpPr>
          <p:nvPr/>
        </p:nvCxnSpPr>
        <p:spPr>
          <a:xfrm>
            <a:off x="5179767" y="2723667"/>
            <a:ext cx="1327261" cy="179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F8322EB-F187-759B-C6B2-E9588CBED4B8}"/>
              </a:ext>
            </a:extLst>
          </p:cNvPr>
          <p:cNvCxnSpPr>
            <a:cxnSpLocks/>
            <a:stCxn id="29" idx="5"/>
            <a:endCxn id="13" idx="4"/>
          </p:cNvCxnSpPr>
          <p:nvPr/>
        </p:nvCxnSpPr>
        <p:spPr>
          <a:xfrm flipH="1">
            <a:off x="6507028" y="2612072"/>
            <a:ext cx="1409038" cy="1905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43D46789-8610-4E93-3B1C-65259CD42C5F}"/>
              </a:ext>
            </a:extLst>
          </p:cNvPr>
          <p:cNvCxnSpPr>
            <a:cxnSpLocks/>
            <a:stCxn id="26" idx="2"/>
            <a:endCxn id="7" idx="2"/>
          </p:cNvCxnSpPr>
          <p:nvPr/>
        </p:nvCxnSpPr>
        <p:spPr>
          <a:xfrm flipH="1">
            <a:off x="7002332" y="3585485"/>
            <a:ext cx="1310037" cy="188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6F4E337-CD39-1502-E451-1A7A2E2E3545}"/>
              </a:ext>
            </a:extLst>
          </p:cNvPr>
          <p:cNvCxnSpPr>
            <a:cxnSpLocks/>
            <a:stCxn id="32" idx="4"/>
            <a:endCxn id="18" idx="4"/>
          </p:cNvCxnSpPr>
          <p:nvPr/>
        </p:nvCxnSpPr>
        <p:spPr>
          <a:xfrm flipH="1">
            <a:off x="7473815" y="3578342"/>
            <a:ext cx="1286223" cy="1872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7EE4703-067A-DFB6-6577-E7383FDB0FDB}"/>
              </a:ext>
            </a:extLst>
          </p:cNvPr>
          <p:cNvCxnSpPr>
            <a:cxnSpLocks/>
            <a:stCxn id="26" idx="3"/>
            <a:endCxn id="7" idx="3"/>
          </p:cNvCxnSpPr>
          <p:nvPr/>
        </p:nvCxnSpPr>
        <p:spPr>
          <a:xfrm flipH="1">
            <a:off x="7473819" y="3109235"/>
            <a:ext cx="1310037" cy="188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5950199-FD9D-E356-E8FD-18780A9EFC15}"/>
              </a:ext>
            </a:extLst>
          </p:cNvPr>
          <p:cNvCxnSpPr>
            <a:cxnSpLocks/>
            <a:stCxn id="30" idx="4"/>
            <a:endCxn id="14" idx="4"/>
          </p:cNvCxnSpPr>
          <p:nvPr/>
        </p:nvCxnSpPr>
        <p:spPr>
          <a:xfrm flipH="1">
            <a:off x="7473817" y="2628223"/>
            <a:ext cx="1286223" cy="1872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0E73187-1225-C0C9-E681-5C96EA395C50}"/>
              </a:ext>
            </a:extLst>
          </p:cNvPr>
          <p:cNvCxnSpPr>
            <a:cxnSpLocks/>
            <a:stCxn id="26" idx="0"/>
            <a:endCxn id="7" idx="0"/>
          </p:cNvCxnSpPr>
          <p:nvPr/>
        </p:nvCxnSpPr>
        <p:spPr>
          <a:xfrm flipH="1">
            <a:off x="7002332" y="2632985"/>
            <a:ext cx="1310037" cy="188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7C67288-ADEE-1CC5-3CC3-E4EDCC18CA6D}"/>
              </a:ext>
            </a:extLst>
          </p:cNvPr>
          <p:cNvCxnSpPr>
            <a:cxnSpLocks/>
            <a:stCxn id="19" idx="2"/>
            <a:endCxn id="3" idx="2"/>
          </p:cNvCxnSpPr>
          <p:nvPr/>
        </p:nvCxnSpPr>
        <p:spPr>
          <a:xfrm>
            <a:off x="4732096" y="3680929"/>
            <a:ext cx="1327261" cy="179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B4DABAF-08CD-46B0-7948-D1A906A5D9A9}"/>
              </a:ext>
            </a:extLst>
          </p:cNvPr>
          <p:cNvCxnSpPr>
            <a:cxnSpLocks/>
            <a:stCxn id="24" idx="4"/>
            <a:endCxn id="15" idx="4"/>
          </p:cNvCxnSpPr>
          <p:nvPr/>
        </p:nvCxnSpPr>
        <p:spPr>
          <a:xfrm>
            <a:off x="4260604" y="3688073"/>
            <a:ext cx="1327261" cy="179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DF33CC37-9D02-500C-B817-62CBD2E16034}"/>
              </a:ext>
            </a:extLst>
          </p:cNvPr>
          <p:cNvCxnSpPr>
            <a:cxnSpLocks/>
            <a:stCxn id="19" idx="0"/>
            <a:endCxn id="3" idx="0"/>
          </p:cNvCxnSpPr>
          <p:nvPr/>
        </p:nvCxnSpPr>
        <p:spPr>
          <a:xfrm>
            <a:off x="4732096" y="2728429"/>
            <a:ext cx="1327261" cy="179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F903449A-4DB0-413D-6F0E-6B281D149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131" y="1682848"/>
            <a:ext cx="6548219" cy="51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80"/>
    </mc:Choice>
    <mc:Fallback xmlns="">
      <p:transition spd="slow" advTm="1838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2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4|0.7|4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33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5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10.6|19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3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3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5|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5|2.3"/>
</p:tagLst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Vorlage_Praesentation" id="{4B926070-AF32-7F40-B7F4-387B612D789A}" vid="{D694835D-6A8F-E347-A983-608C17A72CEC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Final Presentation</Template>
  <TotalTime>1925</TotalTime>
  <Words>1497</Words>
  <Application>Microsoft Office PowerPoint</Application>
  <PresentationFormat>宽屏</PresentationFormat>
  <Paragraphs>371</Paragraphs>
  <Slides>37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1" baseType="lpstr">
      <vt:lpstr>Arial</vt:lpstr>
      <vt:lpstr>Cambria Math</vt:lpstr>
      <vt:lpstr>Symbol</vt:lpstr>
      <vt:lpstr>ETH Zürich</vt:lpstr>
      <vt:lpstr>Learning Structural Dynamics with GNN</vt:lpstr>
      <vt:lpstr>Introduction</vt:lpstr>
      <vt:lpstr>Introduction</vt:lpstr>
      <vt:lpstr>Background</vt:lpstr>
      <vt:lpstr>Background</vt:lpstr>
      <vt:lpstr>Background</vt:lpstr>
      <vt:lpstr>Background</vt:lpstr>
      <vt:lpstr>Background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Methodology</vt:lpstr>
      <vt:lpstr>Methodology</vt:lpstr>
      <vt:lpstr>Experiments</vt:lpstr>
      <vt:lpstr>Experiments</vt:lpstr>
      <vt:lpstr>Conclusion</vt:lpstr>
      <vt:lpstr>PowerPoint 演示文稿</vt:lpstr>
      <vt:lpstr>Appendix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Structural Dynamics with GNN</dc:title>
  <dc:creator>walker chi</dc:creator>
  <cp:lastModifiedBy>walker chi</cp:lastModifiedBy>
  <cp:revision>11</cp:revision>
  <dcterms:created xsi:type="dcterms:W3CDTF">2024-01-08T13:08:10Z</dcterms:created>
  <dcterms:modified xsi:type="dcterms:W3CDTF">2024-01-12T08:25:41Z</dcterms:modified>
</cp:coreProperties>
</file>